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36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76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85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4954108"/>
            <a:ext cx="103003" cy="996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31" y="4096858"/>
            <a:ext cx="33227" cy="5648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326" y="4023759"/>
            <a:ext cx="26581" cy="6313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15" y="3894174"/>
            <a:ext cx="83067" cy="19271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831" y="3681523"/>
            <a:ext cx="33227" cy="10300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358" y="3575198"/>
            <a:ext cx="53163" cy="11629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1096" y="3010343"/>
            <a:ext cx="89712" cy="22261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8541" y="3163186"/>
            <a:ext cx="56485" cy="10300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326" y="3163186"/>
            <a:ext cx="33227" cy="7974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1831" y="2492006"/>
            <a:ext cx="33227" cy="863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9326" y="2492006"/>
            <a:ext cx="33227" cy="8306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9837" y="2478715"/>
            <a:ext cx="76422" cy="19936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070" y="2202933"/>
            <a:ext cx="219297" cy="20600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4387" y="1538398"/>
            <a:ext cx="53163" cy="22261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3160" y="1761017"/>
            <a:ext cx="56485" cy="19603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1863" y="1545044"/>
            <a:ext cx="53163" cy="11629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9326" y="1561657"/>
            <a:ext cx="33227" cy="8306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7140" y="1093160"/>
            <a:ext cx="119616" cy="11961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79355" y="1162936"/>
            <a:ext cx="79744" cy="4319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08869" y="1003448"/>
            <a:ext cx="129584" cy="46517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41831" y="903767"/>
            <a:ext cx="36549" cy="73099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9326" y="907090"/>
            <a:ext cx="36549" cy="73099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26052" y="780828"/>
            <a:ext cx="192715" cy="8639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8683" y="787474"/>
            <a:ext cx="199360" cy="7974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84456" y="0"/>
            <a:ext cx="79744" cy="109648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05F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29" name="Text 1"/>
          <p:cNvSpPr/>
          <p:nvPr/>
        </p:nvSpPr>
        <p:spPr>
          <a:xfrm>
            <a:off x="1937119" y="3801140"/>
            <a:ext cx="99680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361" b="1" dirty="0">
                <a:solidFill>
                  <a:srgbClr val="DDDC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220'</a:t>
            </a:r>
            <a:endParaRPr lang="en-US" sz="361" dirty="0"/>
          </a:p>
        </p:txBody>
      </p:sp>
      <p:sp>
        <p:nvSpPr>
          <p:cNvPr id="30" name="Text 2"/>
          <p:cNvSpPr/>
          <p:nvPr/>
        </p:nvSpPr>
        <p:spPr>
          <a:xfrm>
            <a:off x="2382358" y="3222994"/>
            <a:ext cx="4422480" cy="618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242A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rgbClr val="242A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Blueprint for Firm-Wide Workflow Automation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1" name="Text 3"/>
          <p:cNvSpPr/>
          <p:nvPr/>
        </p:nvSpPr>
        <p:spPr>
          <a:xfrm>
            <a:off x="1398846" y="3804462"/>
            <a:ext cx="99680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484" b="1" dirty="0">
                <a:solidFill>
                  <a:srgbClr val="DBDAD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211</a:t>
            </a:r>
            <a:endParaRPr lang="en-US" sz="484" dirty="0"/>
          </a:p>
        </p:txBody>
      </p:sp>
      <p:sp>
        <p:nvSpPr>
          <p:cNvPr id="32" name="Text 4"/>
          <p:cNvSpPr/>
          <p:nvPr/>
        </p:nvSpPr>
        <p:spPr>
          <a:xfrm>
            <a:off x="8702084" y="2266064"/>
            <a:ext cx="186070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327" dirty="0">
                <a:solidFill>
                  <a:srgbClr val="D9D8D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n00.1t51</a:t>
            </a:r>
            <a:endParaRPr lang="en-US" sz="327" dirty="0"/>
          </a:p>
          <a:p>
            <a:pPr marL="0" indent="0" algn="r">
              <a:buNone/>
            </a:pPr>
            <a:r>
              <a:rPr lang="en-US" sz="327" dirty="0">
                <a:solidFill>
                  <a:srgbClr val="D9D8D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I52</a:t>
            </a:r>
            <a:endParaRPr lang="en-US" sz="327" dirty="0"/>
          </a:p>
        </p:txBody>
      </p:sp>
      <p:sp>
        <p:nvSpPr>
          <p:cNvPr id="33" name="Text 5"/>
          <p:cNvSpPr/>
          <p:nvPr/>
        </p:nvSpPr>
        <p:spPr>
          <a:xfrm>
            <a:off x="1465299" y="1365619"/>
            <a:ext cx="6223369" cy="1485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endParaRPr lang="en-US" sz="4800" b="1" dirty="0">
              <a:solidFill>
                <a:srgbClr val="242A2C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242A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Design Platform</a:t>
            </a:r>
            <a:endParaRPr lang="en-US" sz="4800" dirty="0"/>
          </a:p>
        </p:txBody>
      </p:sp>
      <p:sp>
        <p:nvSpPr>
          <p:cNvPr id="34" name="Text 6"/>
          <p:cNvSpPr/>
          <p:nvPr/>
        </p:nvSpPr>
        <p:spPr>
          <a:xfrm>
            <a:off x="4505547" y="1166259"/>
            <a:ext cx="136230" cy="398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69" dirty="0">
                <a:solidFill>
                  <a:srgbClr val="E0DFD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DHE IOT</a:t>
            </a:r>
            <a:endParaRPr lang="en-US" sz="269" dirty="0"/>
          </a:p>
        </p:txBody>
      </p:sp>
      <p:sp>
        <p:nvSpPr>
          <p:cNvPr id="35" name="Text 7"/>
          <p:cNvSpPr/>
          <p:nvPr/>
        </p:nvSpPr>
        <p:spPr>
          <a:xfrm>
            <a:off x="2960503" y="1162936"/>
            <a:ext cx="66453" cy="431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87" b="1" dirty="0">
                <a:solidFill>
                  <a:srgbClr val="E1E0D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1G</a:t>
            </a:r>
            <a:endParaRPr lang="en-US" sz="387" dirty="0"/>
          </a:p>
        </p:txBody>
      </p:sp>
      <p:sp>
        <p:nvSpPr>
          <p:cNvPr id="36" name="Text 8"/>
          <p:cNvSpPr/>
          <p:nvPr/>
        </p:nvSpPr>
        <p:spPr>
          <a:xfrm>
            <a:off x="7363047" y="1093160"/>
            <a:ext cx="99680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5" dirty="0">
                <a:solidFill>
                  <a:srgbClr val="DDDD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TROY</a:t>
            </a:r>
            <a:endParaRPr lang="en-US" sz="285" dirty="0"/>
          </a:p>
        </p:txBody>
      </p:sp>
      <p:sp>
        <p:nvSpPr>
          <p:cNvPr id="37" name="Text 9"/>
          <p:cNvSpPr/>
          <p:nvPr/>
        </p:nvSpPr>
        <p:spPr>
          <a:xfrm>
            <a:off x="6838064" y="1099805"/>
            <a:ext cx="79744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8" b="1" dirty="0">
                <a:solidFill>
                  <a:srgbClr val="DDDC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TDC</a:t>
            </a:r>
            <a:endParaRPr lang="en-US" sz="288" dirty="0"/>
          </a:p>
        </p:txBody>
      </p:sp>
      <p:sp>
        <p:nvSpPr>
          <p:cNvPr id="38" name="Text 10"/>
          <p:cNvSpPr/>
          <p:nvPr/>
        </p:nvSpPr>
        <p:spPr>
          <a:xfrm>
            <a:off x="4528805" y="1099805"/>
            <a:ext cx="86390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332" dirty="0">
                <a:solidFill>
                  <a:srgbClr val="DED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d.21</a:t>
            </a:r>
            <a:endParaRPr lang="en-US" sz="332" dirty="0"/>
          </a:p>
        </p:txBody>
      </p:sp>
      <p:sp>
        <p:nvSpPr>
          <p:cNvPr id="39" name="Text 11"/>
          <p:cNvSpPr/>
          <p:nvPr/>
        </p:nvSpPr>
        <p:spPr>
          <a:xfrm>
            <a:off x="2953858" y="1096483"/>
            <a:ext cx="93035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83" b="1" dirty="0">
                <a:solidFill>
                  <a:srgbClr val="DFDE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2,.00</a:t>
            </a:r>
            <a:endParaRPr lang="en-US" sz="283" dirty="0"/>
          </a:p>
        </p:txBody>
      </p:sp>
      <p:sp>
        <p:nvSpPr>
          <p:cNvPr id="40" name="Text 12"/>
          <p:cNvSpPr/>
          <p:nvPr/>
        </p:nvSpPr>
        <p:spPr>
          <a:xfrm>
            <a:off x="2286000" y="1099805"/>
            <a:ext cx="76422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8" dirty="0">
                <a:solidFill>
                  <a:srgbClr val="DCDB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D6a7</a:t>
            </a:r>
            <a:endParaRPr lang="en-US" sz="238" dirty="0"/>
          </a:p>
        </p:txBody>
      </p:sp>
      <p:sp>
        <p:nvSpPr>
          <p:cNvPr id="41" name="Text 13"/>
          <p:cNvSpPr/>
          <p:nvPr/>
        </p:nvSpPr>
        <p:spPr>
          <a:xfrm>
            <a:off x="1777631" y="1093160"/>
            <a:ext cx="96358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424" dirty="0">
                <a:solidFill>
                  <a:srgbClr val="DEDE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</a:t>
            </a:r>
            <a:endParaRPr lang="en-US" sz="4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913" y="3435645"/>
            <a:ext cx="491756" cy="60472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88" y="3465549"/>
            <a:ext cx="554887" cy="54159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331" y="2412262"/>
            <a:ext cx="551564" cy="55156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88" y="2418907"/>
            <a:ext cx="551564" cy="53162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565855" y="4947462"/>
            <a:ext cx="51833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05F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10" name="Text 2"/>
          <p:cNvSpPr/>
          <p:nvPr/>
        </p:nvSpPr>
        <p:spPr>
          <a:xfrm>
            <a:off x="524983" y="4372640"/>
            <a:ext cx="7044070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65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positionsthe firm to capture thislatent demand rather than letting it go unmet.</a:t>
            </a:r>
            <a:endParaRPr lang="en-US" sz="1565" dirty="0"/>
          </a:p>
        </p:txBody>
      </p:sp>
      <p:sp>
        <p:nvSpPr>
          <p:cNvPr id="11" name="Text 3"/>
          <p:cNvSpPr/>
          <p:nvPr/>
        </p:nvSpPr>
        <p:spPr>
          <a:xfrm>
            <a:off x="5691741" y="3618392"/>
            <a:ext cx="2744529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4" b="1" dirty="0">
                <a:solidFill>
                  <a:srgbClr val="393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Lighting Design Services</a:t>
            </a:r>
            <a:endParaRPr lang="en-US" sz="1444" dirty="0"/>
          </a:p>
        </p:txBody>
      </p:sp>
      <p:sp>
        <p:nvSpPr>
          <p:cNvPr id="12" name="Text 4"/>
          <p:cNvSpPr/>
          <p:nvPr/>
        </p:nvSpPr>
        <p:spPr>
          <a:xfrm>
            <a:off x="1571625" y="3525358"/>
            <a:ext cx="175769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b="1" dirty="0">
                <a:solidFill>
                  <a:srgbClr val="3738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Sophisticated</a:t>
            </a:r>
            <a:endParaRPr lang="en-US" sz="1434" dirty="0"/>
          </a:p>
          <a:p>
            <a:pPr marL="0" indent="0" algn="l">
              <a:buNone/>
            </a:pPr>
            <a:r>
              <a:rPr lang="en-US" sz="1434" b="1" dirty="0">
                <a:solidFill>
                  <a:srgbClr val="3738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</a:t>
            </a:r>
            <a:endParaRPr lang="en-US" sz="1434" dirty="0"/>
          </a:p>
        </p:txBody>
      </p:sp>
      <p:sp>
        <p:nvSpPr>
          <p:cNvPr id="13" name="Text 5"/>
          <p:cNvSpPr/>
          <p:nvPr/>
        </p:nvSpPr>
        <p:spPr>
          <a:xfrm>
            <a:off x="5691741" y="2571750"/>
            <a:ext cx="2053413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2" b="1" dirty="0">
                <a:solidFill>
                  <a:srgbClr val="3636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Thorough QA/QC</a:t>
            </a:r>
            <a:endParaRPr lang="en-US" sz="1442" dirty="0"/>
          </a:p>
        </p:txBody>
      </p:sp>
      <p:sp>
        <p:nvSpPr>
          <p:cNvPr id="14" name="Text 6"/>
          <p:cNvSpPr/>
          <p:nvPr/>
        </p:nvSpPr>
        <p:spPr>
          <a:xfrm>
            <a:off x="1571625" y="2561782"/>
            <a:ext cx="2631558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44" b="1" dirty="0">
                <a:solidFill>
                  <a:srgbClr val="393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Design Options Studied</a:t>
            </a:r>
            <a:endParaRPr lang="en-US" sz="1444" dirty="0"/>
          </a:p>
        </p:txBody>
      </p:sp>
      <p:sp>
        <p:nvSpPr>
          <p:cNvPr id="15" name="Text 7"/>
          <p:cNvSpPr/>
          <p:nvPr/>
        </p:nvSpPr>
        <p:spPr>
          <a:xfrm>
            <a:off x="515015" y="1634756"/>
            <a:ext cx="7997677" cy="4419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12" b="1" dirty="0">
                <a:solidFill>
                  <a:srgbClr val="4E4F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"saved" hours are not a cost cut; they are hours reinvested into higher-value activities</a:t>
            </a:r>
            <a:endParaRPr lang="en-US" sz="1512" dirty="0"/>
          </a:p>
          <a:p>
            <a:pPr marL="0" indent="0" algn="l">
              <a:buNone/>
            </a:pPr>
            <a:r>
              <a:rPr lang="en-US" sz="1512" b="1" dirty="0">
                <a:solidFill>
                  <a:srgbClr val="4E4F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that clientswantbut wecurrently lack time for:</a:t>
            </a:r>
            <a:endParaRPr lang="en-US" sz="1512" dirty="0"/>
          </a:p>
        </p:txBody>
      </p:sp>
      <p:sp>
        <p:nvSpPr>
          <p:cNvPr id="16" name="Text 8"/>
          <p:cNvSpPr/>
          <p:nvPr/>
        </p:nvSpPr>
        <p:spPr>
          <a:xfrm>
            <a:off x="515015" y="1023384"/>
            <a:ext cx="7718573" cy="44856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1" b="1" dirty="0">
                <a:solidFill>
                  <a:srgbClr val="4E4F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By increasing the efficiency of documentation,we don't just save time; weunlock</a:t>
            </a:r>
            <a:endParaRPr lang="en-US" sz="1541" dirty="0"/>
          </a:p>
          <a:p>
            <a:pPr marL="0" indent="0" algn="l">
              <a:buNone/>
            </a:pPr>
            <a:r>
              <a:rPr lang="en-US" sz="1541" b="1" dirty="0">
                <a:solidFill>
                  <a:srgbClr val="4E4F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latent demand for better design.This istheJevons Paradox in action.</a:t>
            </a:r>
            <a:endParaRPr lang="en-US" sz="1541" dirty="0"/>
          </a:p>
        </p:txBody>
      </p:sp>
      <p:sp>
        <p:nvSpPr>
          <p:cNvPr id="17" name="Text 9"/>
          <p:cNvSpPr/>
          <p:nvPr/>
        </p:nvSpPr>
        <p:spPr>
          <a:xfrm>
            <a:off x="521660" y="524983"/>
            <a:ext cx="7967773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629" b="1" dirty="0">
                <a:solidFill>
                  <a:srgbClr val="383E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Real Value: Unlocking Higher-Quality Design</a:t>
            </a:r>
            <a:endParaRPr lang="en-US" sz="262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157" y="2754497"/>
            <a:ext cx="13291" cy="21265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956" y="3382483"/>
            <a:ext cx="1020061" cy="10233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241" y="3389128"/>
            <a:ext cx="993480" cy="101009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2770" y="1564980"/>
            <a:ext cx="2568427" cy="257507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436" y="1339038"/>
            <a:ext cx="1013416" cy="103002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7471" y="1335715"/>
            <a:ext cx="1033352" cy="103335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565855" y="4947462"/>
            <a:ext cx="51833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0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12" name="Text 1"/>
          <p:cNvSpPr/>
          <p:nvPr/>
        </p:nvSpPr>
        <p:spPr>
          <a:xfrm>
            <a:off x="378785" y="4555387"/>
            <a:ext cx="841301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4" b="1" dirty="0">
                <a:solidFill>
                  <a:srgbClr val="5D5D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technical pattern—-a lightweight portal with on-demand indexing and scoped connectors——is the key to scaling this success.</a:t>
            </a:r>
            <a:endParaRPr lang="en-US" sz="1154" dirty="0"/>
          </a:p>
        </p:txBody>
      </p:sp>
      <p:sp>
        <p:nvSpPr>
          <p:cNvPr id="13" name="Text 2"/>
          <p:cNvSpPr/>
          <p:nvPr/>
        </p:nvSpPr>
        <p:spPr>
          <a:xfrm>
            <a:off x="7376337" y="3718073"/>
            <a:ext cx="1412137" cy="5249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77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checks, calculation</a:t>
            </a:r>
            <a:endParaRPr lang="en-US" sz="1177" dirty="0"/>
          </a:p>
          <a:p>
            <a:pPr marL="0" indent="0" algn="l">
              <a:buNone/>
            </a:pPr>
            <a:r>
              <a:rPr lang="en-US" sz="1177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assembly,</a:t>
            </a:r>
            <a:endParaRPr lang="en-US" sz="1177" dirty="0"/>
          </a:p>
          <a:p>
            <a:pPr marL="0" indent="0" algn="l">
              <a:buNone/>
            </a:pPr>
            <a:r>
              <a:rPr lang="en-US" sz="1177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shop-drawing diffing.</a:t>
            </a:r>
            <a:endParaRPr lang="en-US" sz="1177" dirty="0"/>
          </a:p>
        </p:txBody>
      </p:sp>
      <p:sp>
        <p:nvSpPr>
          <p:cNvPr id="14" name="Text 3"/>
          <p:cNvSpPr/>
          <p:nvPr/>
        </p:nvSpPr>
        <p:spPr>
          <a:xfrm>
            <a:off x="604727" y="3714750"/>
            <a:ext cx="1179549" cy="5050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r">
              <a:buNone/>
            </a:pPr>
            <a:r>
              <a:rPr lang="en-US" sz="1175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Take-Off (QTO)</a:t>
            </a:r>
            <a:endParaRPr lang="en-US" sz="1175" dirty="0"/>
          </a:p>
          <a:p>
            <a:pPr marL="0" indent="0" algn="r">
              <a:buNone/>
            </a:pPr>
            <a:r>
              <a:rPr lang="en-US" sz="1175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extraction, utility</a:t>
            </a:r>
            <a:endParaRPr lang="en-US" sz="1175" dirty="0"/>
          </a:p>
          <a:p>
            <a:pPr marL="0" indent="0" algn="r">
              <a:buNone/>
            </a:pPr>
            <a:r>
              <a:rPr lang="en-US" sz="1175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coordination.</a:t>
            </a:r>
            <a:endParaRPr lang="en-US" sz="1175" dirty="0"/>
          </a:p>
        </p:txBody>
      </p:sp>
      <p:sp>
        <p:nvSpPr>
          <p:cNvPr id="15" name="Text 4"/>
          <p:cNvSpPr/>
          <p:nvPr/>
        </p:nvSpPr>
        <p:spPr>
          <a:xfrm>
            <a:off x="8190392" y="3532003"/>
            <a:ext cx="398721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1240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</a:t>
            </a:r>
            <a:endParaRPr lang="en-US" sz="1240" dirty="0"/>
          </a:p>
        </p:txBody>
      </p:sp>
      <p:sp>
        <p:nvSpPr>
          <p:cNvPr id="16" name="Text 5"/>
          <p:cNvSpPr/>
          <p:nvPr/>
        </p:nvSpPr>
        <p:spPr>
          <a:xfrm>
            <a:off x="7376337" y="3538648"/>
            <a:ext cx="770860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99" b="1" dirty="0">
                <a:solidFill>
                  <a:srgbClr val="4445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Structures:</a:t>
            </a:r>
            <a:endParaRPr lang="en-US" sz="1099" dirty="0"/>
          </a:p>
        </p:txBody>
      </p:sp>
      <p:sp>
        <p:nvSpPr>
          <p:cNvPr id="17" name="Text 6"/>
          <p:cNvSpPr/>
          <p:nvPr/>
        </p:nvSpPr>
        <p:spPr>
          <a:xfrm>
            <a:off x="3847657" y="2352453"/>
            <a:ext cx="1475267" cy="10100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672" b="1" dirty="0">
                <a:solidFill>
                  <a:srgbClr val="CFE6E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Blueprint:</a:t>
            </a:r>
            <a:endParaRPr lang="en-US" sz="1672" dirty="0"/>
          </a:p>
          <a:p>
            <a:pPr marL="0" indent="0" algn="ctr">
              <a:buNone/>
            </a:pPr>
            <a:r>
              <a:rPr lang="en-US" sz="1672" b="1" dirty="0">
                <a:solidFill>
                  <a:srgbClr val="CFE6E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&gt;</a:t>
            </a:r>
            <a:endParaRPr lang="en-US" sz="1672" dirty="0"/>
          </a:p>
          <a:p>
            <a:pPr marL="0" indent="0" algn="ctr">
              <a:buNone/>
            </a:pPr>
            <a:r>
              <a:rPr lang="en-US" sz="1672" b="1" dirty="0">
                <a:solidFill>
                  <a:srgbClr val="CFE6E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</a:t>
            </a:r>
            <a:endParaRPr lang="en-US" sz="1672" dirty="0"/>
          </a:p>
          <a:p>
            <a:pPr marL="0" indent="0" algn="ctr">
              <a:buNone/>
            </a:pPr>
            <a:r>
              <a:rPr lang="en-US" sz="1672" b="1" dirty="0">
                <a:solidFill>
                  <a:srgbClr val="CFE6E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</a:t>
            </a:r>
            <a:endParaRPr lang="en-US" sz="1672" dirty="0"/>
          </a:p>
        </p:txBody>
      </p:sp>
      <p:sp>
        <p:nvSpPr>
          <p:cNvPr id="18" name="Text 7"/>
          <p:cNvSpPr/>
          <p:nvPr/>
        </p:nvSpPr>
        <p:spPr>
          <a:xfrm>
            <a:off x="1212776" y="3532003"/>
            <a:ext cx="571500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49" b="1" dirty="0">
                <a:solidFill>
                  <a:srgbClr val="585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Quantity</a:t>
            </a:r>
            <a:endParaRPr lang="en-US" sz="1149" dirty="0"/>
          </a:p>
        </p:txBody>
      </p:sp>
      <p:sp>
        <p:nvSpPr>
          <p:cNvPr id="19" name="Text 8"/>
          <p:cNvSpPr/>
          <p:nvPr/>
        </p:nvSpPr>
        <p:spPr>
          <a:xfrm>
            <a:off x="508369" y="3528680"/>
            <a:ext cx="677826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22" b="1" dirty="0">
                <a:solidFill>
                  <a:srgbClr val="4344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Site/Civil:</a:t>
            </a:r>
            <a:endParaRPr lang="en-US" sz="1122" dirty="0"/>
          </a:p>
        </p:txBody>
      </p:sp>
      <p:sp>
        <p:nvSpPr>
          <p:cNvPr id="20" name="Text 9"/>
          <p:cNvSpPr/>
          <p:nvPr/>
        </p:nvSpPr>
        <p:spPr>
          <a:xfrm>
            <a:off x="6392826" y="2608299"/>
            <a:ext cx="2016863" cy="348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F5F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 validators, schedule</a:t>
            </a:r>
            <a:endParaRPr lang="en-US" sz="1185" dirty="0"/>
          </a:p>
          <a:p>
            <a:pPr marL="0" indent="0" algn="l">
              <a:buNone/>
            </a:pPr>
            <a:r>
              <a:rPr lang="en-US" sz="1185" b="1" dirty="0">
                <a:solidFill>
                  <a:srgbClr val="5F5F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generation.</a:t>
            </a:r>
            <a:endParaRPr lang="en-US" sz="1185" dirty="0"/>
          </a:p>
        </p:txBody>
      </p:sp>
      <p:sp>
        <p:nvSpPr>
          <p:cNvPr id="21" name="Text 10"/>
          <p:cNvSpPr/>
          <p:nvPr/>
        </p:nvSpPr>
        <p:spPr>
          <a:xfrm>
            <a:off x="850605" y="2608299"/>
            <a:ext cx="1940442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r">
              <a:buNone/>
            </a:pPr>
            <a:r>
              <a:rPr lang="en-US" sz="1175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sheets, finish schedules,</a:t>
            </a:r>
            <a:endParaRPr lang="en-US" sz="1175" dirty="0"/>
          </a:p>
          <a:p>
            <a:pPr marL="0" indent="0" algn="r">
              <a:buNone/>
            </a:pPr>
            <a:r>
              <a:rPr lang="en-US" sz="1175" b="1" dirty="0">
                <a:solidFill>
                  <a:srgbClr val="5B5B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code-check summaries.</a:t>
            </a:r>
            <a:endParaRPr lang="en-US" sz="1175" dirty="0"/>
          </a:p>
        </p:txBody>
      </p:sp>
      <p:sp>
        <p:nvSpPr>
          <p:cNvPr id="22" name="Text 11"/>
          <p:cNvSpPr/>
          <p:nvPr/>
        </p:nvSpPr>
        <p:spPr>
          <a:xfrm>
            <a:off x="6788224" y="2425552"/>
            <a:ext cx="1309134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5F5F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Submittal ingestion,</a:t>
            </a:r>
            <a:endParaRPr lang="en-US" sz="1201" dirty="0"/>
          </a:p>
        </p:txBody>
      </p:sp>
      <p:sp>
        <p:nvSpPr>
          <p:cNvPr id="23" name="Text 12"/>
          <p:cNvSpPr/>
          <p:nvPr/>
        </p:nvSpPr>
        <p:spPr>
          <a:xfrm>
            <a:off x="6399471" y="2425552"/>
            <a:ext cx="362172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49" b="1" dirty="0">
                <a:solidFill>
                  <a:srgbClr val="3333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MEP:</a:t>
            </a:r>
            <a:endParaRPr lang="en-US" sz="1149" dirty="0"/>
          </a:p>
        </p:txBody>
      </p:sp>
      <p:sp>
        <p:nvSpPr>
          <p:cNvPr id="24" name="Text 13"/>
          <p:cNvSpPr/>
          <p:nvPr/>
        </p:nvSpPr>
        <p:spPr>
          <a:xfrm>
            <a:off x="2395648" y="2432198"/>
            <a:ext cx="392076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54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</a:t>
            </a:r>
            <a:endParaRPr lang="en-US" sz="1206" dirty="0"/>
          </a:p>
        </p:txBody>
      </p:sp>
      <p:sp>
        <p:nvSpPr>
          <p:cNvPr id="25" name="Text 14"/>
          <p:cNvSpPr/>
          <p:nvPr/>
        </p:nvSpPr>
        <p:spPr>
          <a:xfrm>
            <a:off x="817378" y="2425552"/>
            <a:ext cx="1541721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96" b="1" dirty="0">
                <a:solidFill>
                  <a:srgbClr val="4444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Architecture/Interiors:</a:t>
            </a:r>
            <a:endParaRPr lang="en-US" sz="1096" dirty="0"/>
          </a:p>
        </p:txBody>
      </p:sp>
      <p:sp>
        <p:nvSpPr>
          <p:cNvPr id="26" name="Text 15"/>
          <p:cNvSpPr/>
          <p:nvPr/>
        </p:nvSpPr>
        <p:spPr>
          <a:xfrm>
            <a:off x="362172" y="764215"/>
            <a:ext cx="7701959" cy="431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74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LDP is intentionally architected as a pattern that can be replicated forother disciplines with</a:t>
            </a:r>
            <a:endParaRPr lang="en-US" sz="1374" dirty="0"/>
          </a:p>
          <a:p>
            <a:pPr marL="0" indent="0" algn="l">
              <a:buNone/>
            </a:pPr>
            <a:r>
              <a:rPr lang="en-US" sz="1374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workflows and clear automation opportunities.</a:t>
            </a:r>
            <a:endParaRPr lang="en-US" sz="1374" dirty="0"/>
          </a:p>
        </p:txBody>
      </p:sp>
      <p:sp>
        <p:nvSpPr>
          <p:cNvPr id="27" name="Text 16"/>
          <p:cNvSpPr/>
          <p:nvPr/>
        </p:nvSpPr>
        <p:spPr>
          <a:xfrm>
            <a:off x="368817" y="335590"/>
            <a:ext cx="8226942" cy="3787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57" b="1" dirty="0">
                <a:solidFill>
                  <a:srgbClr val="3437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Lighting: A Blueprint for Firm-Wide Innovation</a:t>
            </a:r>
            <a:endParaRPr lang="en-US" sz="245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76" y="3917433"/>
            <a:ext cx="571500" cy="2492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253" y="2455456"/>
            <a:ext cx="571500" cy="24920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65" y="3405741"/>
            <a:ext cx="1624788" cy="12692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38" y="3561907"/>
            <a:ext cx="551564" cy="53827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48241" y="4346058"/>
            <a:ext cx="1501849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117" b="1" dirty="0">
                <a:solidFill>
                  <a:srgbClr val="5B5B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(Design Process)</a:t>
            </a:r>
            <a:endParaRPr lang="en-US" sz="1117" dirty="0"/>
          </a:p>
        </p:txBody>
      </p:sp>
      <p:sp>
        <p:nvSpPr>
          <p:cNvPr id="9" name="Text 2"/>
          <p:cNvSpPr/>
          <p:nvPr/>
        </p:nvSpPr>
        <p:spPr>
          <a:xfrm>
            <a:off x="873863" y="4183247"/>
            <a:ext cx="853927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54" b="1" dirty="0">
                <a:solidFill>
                  <a:srgbClr val="4343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Platform</a:t>
            </a:r>
            <a:endParaRPr lang="en-US" sz="1054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116" y="3133282"/>
            <a:ext cx="53163" cy="53163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680" y="2751174"/>
            <a:ext cx="1491881" cy="1146323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372" y="2904017"/>
            <a:ext cx="465174" cy="451884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875" y="2621590"/>
            <a:ext cx="2219547" cy="1339038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4209" y="2737884"/>
            <a:ext cx="1239358" cy="1172904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3122" y="2977116"/>
            <a:ext cx="581468" cy="368817"/>
          </a:xfrm>
          <a:prstGeom prst="rect">
            <a:avLst/>
          </a:prstGeom>
        </p:spPr>
      </p:pic>
      <p:pic>
        <p:nvPicPr>
          <p:cNvPr id="1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6116" y="2109898"/>
            <a:ext cx="53163" cy="56485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465" y="1950410"/>
            <a:ext cx="1621465" cy="1272584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802" y="2099930"/>
            <a:ext cx="594759" cy="584791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556548" y="2918970"/>
            <a:ext cx="1493542" cy="1545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22" b="1" dirty="0">
                <a:solidFill>
                  <a:srgbClr val="5D5D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(Documentation Process)</a:t>
            </a:r>
            <a:endParaRPr lang="en-US" sz="1122" dirty="0"/>
          </a:p>
        </p:txBody>
      </p:sp>
      <p:sp>
        <p:nvSpPr>
          <p:cNvPr id="20" name="Text 4"/>
          <p:cNvSpPr/>
          <p:nvPr/>
        </p:nvSpPr>
        <p:spPr>
          <a:xfrm>
            <a:off x="774183" y="2757820"/>
            <a:ext cx="1049965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52" b="1" dirty="0">
                <a:solidFill>
                  <a:srgbClr val="4242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BIM Automation</a:t>
            </a:r>
            <a:endParaRPr lang="en-US" sz="1052" dirty="0"/>
          </a:p>
        </p:txBody>
      </p:sp>
      <p:sp>
        <p:nvSpPr>
          <p:cNvPr id="21" name="Text 5"/>
          <p:cNvSpPr/>
          <p:nvPr/>
        </p:nvSpPr>
        <p:spPr>
          <a:xfrm>
            <a:off x="8565855" y="4950785"/>
            <a:ext cx="518337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0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22" name="Text 6"/>
          <p:cNvSpPr/>
          <p:nvPr/>
        </p:nvSpPr>
        <p:spPr>
          <a:xfrm>
            <a:off x="6542346" y="3026956"/>
            <a:ext cx="2369067" cy="1239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TheLDP is the</a:t>
            </a:r>
            <a:endParaRPr lang="en-US" sz="1397" dirty="0"/>
          </a:p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complementaryinnovation that</a:t>
            </a:r>
            <a:endParaRPr lang="en-US" sz="1397" dirty="0"/>
          </a:p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the surrounding</a:t>
            </a:r>
            <a:endParaRPr lang="en-US" sz="1397" dirty="0"/>
          </a:p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workflow,documentation, and</a:t>
            </a:r>
            <a:endParaRPr lang="en-US" sz="1397" dirty="0"/>
          </a:p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that designeigners</a:t>
            </a:r>
            <a:endParaRPr lang="en-US" sz="1397" dirty="0"/>
          </a:p>
          <a:p>
            <a:pPr marL="0" indent="0" algn="l">
              <a:buNone/>
            </a:pPr>
            <a:r>
              <a:rPr lang="en-US" sz="1397" b="1" dirty="0">
                <a:solidFill>
                  <a:srgbClr val="4747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still handle manually.</a:t>
            </a:r>
            <a:endParaRPr lang="en-US" sz="1397" dirty="0"/>
          </a:p>
        </p:txBody>
      </p:sp>
      <p:sp>
        <p:nvSpPr>
          <p:cNvPr id="23" name="Text 7"/>
          <p:cNvSpPr/>
          <p:nvPr/>
        </p:nvSpPr>
        <p:spPr>
          <a:xfrm>
            <a:off x="6542346" y="2010218"/>
            <a:ext cx="2000250" cy="824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1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BiM automation</a:t>
            </a:r>
            <a:endParaRPr lang="en-US" sz="1431" dirty="0"/>
          </a:p>
          <a:p>
            <a:pPr marL="0" indent="0" algn="l">
              <a:buNone/>
            </a:pPr>
            <a:r>
              <a:rPr lang="en-US" sz="1431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initiativesare correctly</a:t>
            </a:r>
            <a:endParaRPr lang="en-US" sz="1431" dirty="0"/>
          </a:p>
          <a:p>
            <a:pPr marL="0" indent="0" algn="l">
              <a:buNone/>
            </a:pPr>
            <a:r>
              <a:rPr lang="en-US" sz="1431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on improvingthe</a:t>
            </a:r>
            <a:endParaRPr lang="en-US" sz="1431" dirty="0"/>
          </a:p>
          <a:p>
            <a:pPr marL="0" indent="0" algn="l">
              <a:buNone/>
            </a:pPr>
            <a:r>
              <a:rPr lang="en-US" sz="1431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model.</a:t>
            </a:r>
            <a:endParaRPr lang="en-US" sz="1431" dirty="0"/>
          </a:p>
        </p:txBody>
      </p:sp>
      <p:sp>
        <p:nvSpPr>
          <p:cNvPr id="24" name="Text 8"/>
          <p:cNvSpPr/>
          <p:nvPr/>
        </p:nvSpPr>
        <p:spPr>
          <a:xfrm>
            <a:off x="4960753" y="3429000"/>
            <a:ext cx="930349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065" b="1" dirty="0">
                <a:solidFill>
                  <a:srgbClr val="4646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</a:t>
            </a:r>
            <a:endParaRPr lang="en-US" sz="1065" dirty="0"/>
          </a:p>
          <a:p>
            <a:pPr marL="0" indent="0" algn="ctr">
              <a:buNone/>
            </a:pPr>
            <a:r>
              <a:rPr lang="en-US" sz="1065" b="1" dirty="0">
                <a:solidFill>
                  <a:srgbClr val="4646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</a:t>
            </a:r>
            <a:endParaRPr lang="en-US" sz="1065" dirty="0"/>
          </a:p>
          <a:p>
            <a:pPr marL="0" indent="0" algn="ctr">
              <a:buNone/>
            </a:pPr>
            <a:r>
              <a:rPr lang="en-US" sz="1065" b="1" dirty="0">
                <a:solidFill>
                  <a:srgbClr val="4646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</a:t>
            </a:r>
            <a:endParaRPr lang="en-US" sz="1065" dirty="0"/>
          </a:p>
        </p:txBody>
      </p:sp>
      <p:sp>
        <p:nvSpPr>
          <p:cNvPr id="25" name="Text 9"/>
          <p:cNvSpPr/>
          <p:nvPr/>
        </p:nvSpPr>
        <p:spPr>
          <a:xfrm>
            <a:off x="3259544" y="3575198"/>
            <a:ext cx="448561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4949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</a:t>
            </a:r>
            <a:endParaRPr lang="en-US" sz="1086" dirty="0"/>
          </a:p>
        </p:txBody>
      </p:sp>
      <p:sp>
        <p:nvSpPr>
          <p:cNvPr id="26" name="Text 10"/>
          <p:cNvSpPr/>
          <p:nvPr/>
        </p:nvSpPr>
        <p:spPr>
          <a:xfrm>
            <a:off x="3246253" y="3409064"/>
            <a:ext cx="478465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78" b="1" dirty="0">
                <a:solidFill>
                  <a:srgbClr val="4444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</a:t>
            </a:r>
            <a:endParaRPr lang="en-US" sz="1078" dirty="0"/>
          </a:p>
        </p:txBody>
      </p:sp>
      <p:sp>
        <p:nvSpPr>
          <p:cNvPr id="27" name="Text 11"/>
          <p:cNvSpPr/>
          <p:nvPr/>
        </p:nvSpPr>
        <p:spPr>
          <a:xfrm>
            <a:off x="501724" y="1259294"/>
            <a:ext cx="7834866" cy="4419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83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Takeaway:Investing in both creates a virtuous cycle where a better model feeds a more efficient</a:t>
            </a:r>
            <a:endParaRPr lang="en-US" sz="1483" dirty="0"/>
          </a:p>
          <a:p>
            <a:pPr marL="0" indent="0" algn="l">
              <a:buNone/>
            </a:pPr>
            <a:r>
              <a:rPr lang="en-US" sz="1483" b="1" dirty="0">
                <a:solidFill>
                  <a:srgbClr val="4E4E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workflow, which in turn provides better data back to themodel, creating multiplicative benefits.</a:t>
            </a:r>
            <a:endParaRPr lang="en-US" sz="1483" dirty="0"/>
          </a:p>
        </p:txBody>
      </p:sp>
      <p:sp>
        <p:nvSpPr>
          <p:cNvPr id="28" name="Text 12"/>
          <p:cNvSpPr/>
          <p:nvPr/>
        </p:nvSpPr>
        <p:spPr>
          <a:xfrm>
            <a:off x="511692" y="338913"/>
            <a:ext cx="7897997" cy="8705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sz="3179" b="1" dirty="0">
                <a:solidFill>
                  <a:srgbClr val="3940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and BiM Automation are the Two</a:t>
            </a:r>
            <a:endParaRPr lang="en-US" sz="3179" dirty="0"/>
          </a:p>
          <a:p>
            <a:pPr marL="0" indent="0" algn="l">
              <a:buNone/>
            </a:pPr>
            <a:r>
              <a:rPr lang="en-US" sz="3179" b="1" dirty="0">
                <a:solidFill>
                  <a:srgbClr val="3940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Halves of a Complete Digital Delivery</a:t>
            </a:r>
            <a:endParaRPr lang="en-US" sz="3179" dirty="0"/>
          </a:p>
          <a:p>
            <a:pPr marL="0" indent="0" algn="l">
              <a:buNone/>
            </a:pPr>
            <a:r>
              <a:rPr lang="en-US" sz="3179" b="1" dirty="0">
                <a:solidFill>
                  <a:srgbClr val="3940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</a:t>
            </a:r>
            <a:endParaRPr lang="en-US" sz="317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270" y="4100180"/>
            <a:ext cx="355526" cy="3123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07" y="4083567"/>
            <a:ext cx="272459" cy="34555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270" y="3512067"/>
            <a:ext cx="355526" cy="34888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85" y="3565230"/>
            <a:ext cx="421980" cy="24587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270" y="2950535"/>
            <a:ext cx="355526" cy="32894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9503" y="2408939"/>
            <a:ext cx="804087" cy="198031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468" y="1787599"/>
            <a:ext cx="3508744" cy="25484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0913" y="3591811"/>
            <a:ext cx="598081" cy="56817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5866" y="3827721"/>
            <a:ext cx="441916" cy="44523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7817" y="3688169"/>
            <a:ext cx="551564" cy="48511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2924" y="2977116"/>
            <a:ext cx="382108" cy="3721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35326" y="2963826"/>
            <a:ext cx="398721" cy="39207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0913" y="2392326"/>
            <a:ext cx="551564" cy="54491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49061" y="2126512"/>
            <a:ext cx="352203" cy="42530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4526" y="2398971"/>
            <a:ext cx="561532" cy="50836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890" y="2977116"/>
            <a:ext cx="358849" cy="27910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6593" y="2375712"/>
            <a:ext cx="352203" cy="32894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33797" y="2482038"/>
            <a:ext cx="903767" cy="1817503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988" y="2362422"/>
            <a:ext cx="215974" cy="362172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8565855" y="4950785"/>
            <a:ext cx="518337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0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24" name="Text 1"/>
          <p:cNvSpPr/>
          <p:nvPr/>
        </p:nvSpPr>
        <p:spPr>
          <a:xfrm>
            <a:off x="4033727" y="4608549"/>
            <a:ext cx="1206131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53" b="1" dirty="0">
                <a:solidFill>
                  <a:srgbClr val="60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REFINEMENT</a:t>
            </a:r>
            <a:endParaRPr lang="en-US" sz="853" dirty="0"/>
          </a:p>
        </p:txBody>
      </p:sp>
      <p:sp>
        <p:nvSpPr>
          <p:cNvPr id="25" name="Text 2"/>
          <p:cNvSpPr/>
          <p:nvPr/>
        </p:nvSpPr>
        <p:spPr>
          <a:xfrm>
            <a:off x="7738509" y="4106826"/>
            <a:ext cx="910413" cy="29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94" b="1" dirty="0">
                <a:solidFill>
                  <a:srgbClr val="5F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</a:t>
            </a:r>
            <a:endParaRPr lang="en-US" sz="994" dirty="0"/>
          </a:p>
          <a:p>
            <a:pPr marL="0" indent="0" algn="l">
              <a:buNone/>
            </a:pPr>
            <a:r>
              <a:rPr lang="en-US" sz="994" b="1" dirty="0">
                <a:solidFill>
                  <a:srgbClr val="5F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ANALYSIS</a:t>
            </a:r>
            <a:endParaRPr lang="en-US" sz="994" dirty="0"/>
          </a:p>
        </p:txBody>
      </p:sp>
      <p:sp>
        <p:nvSpPr>
          <p:cNvPr id="26" name="Text 3"/>
          <p:cNvSpPr/>
          <p:nvPr/>
        </p:nvSpPr>
        <p:spPr>
          <a:xfrm>
            <a:off x="1133032" y="4103503"/>
            <a:ext cx="764215" cy="3023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94" b="1" dirty="0">
                <a:solidFill>
                  <a:srgbClr val="6666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PDFs &amp; PLAN</a:t>
            </a:r>
            <a:endParaRPr lang="en-US" sz="994" dirty="0"/>
          </a:p>
          <a:p>
            <a:pPr marL="0" indent="0" algn="l">
              <a:buNone/>
            </a:pPr>
            <a:r>
              <a:rPr lang="en-US" sz="994" b="1" dirty="0">
                <a:solidFill>
                  <a:srgbClr val="6666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DRAWINGS</a:t>
            </a:r>
            <a:endParaRPr lang="en-US" sz="994" dirty="0"/>
          </a:p>
        </p:txBody>
      </p:sp>
      <p:sp>
        <p:nvSpPr>
          <p:cNvPr id="27" name="Text 4"/>
          <p:cNvSpPr/>
          <p:nvPr/>
        </p:nvSpPr>
        <p:spPr>
          <a:xfrm>
            <a:off x="7741831" y="3698137"/>
            <a:ext cx="461852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101" b="1" dirty="0">
                <a:solidFill>
                  <a:srgbClr val="60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&amp;COST</a:t>
            </a:r>
            <a:endParaRPr lang="en-US" sz="1101" dirty="0"/>
          </a:p>
        </p:txBody>
      </p:sp>
      <p:sp>
        <p:nvSpPr>
          <p:cNvPr id="28" name="Text 5"/>
          <p:cNvSpPr/>
          <p:nvPr/>
        </p:nvSpPr>
        <p:spPr>
          <a:xfrm>
            <a:off x="1129709" y="3698137"/>
            <a:ext cx="588113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026" b="1" dirty="0">
                <a:solidFill>
                  <a:srgbClr val="5F5F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</a:t>
            </a:r>
            <a:endParaRPr lang="en-US" sz="1026" dirty="0"/>
          </a:p>
        </p:txBody>
      </p:sp>
      <p:sp>
        <p:nvSpPr>
          <p:cNvPr id="29" name="Text 6"/>
          <p:cNvSpPr/>
          <p:nvPr/>
        </p:nvSpPr>
        <p:spPr>
          <a:xfrm>
            <a:off x="7741831" y="3535326"/>
            <a:ext cx="721020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86" b="1" dirty="0">
                <a:solidFill>
                  <a:srgbClr val="6364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SCHEDULES</a:t>
            </a:r>
            <a:endParaRPr lang="en-US" sz="986" dirty="0"/>
          </a:p>
        </p:txBody>
      </p:sp>
      <p:sp>
        <p:nvSpPr>
          <p:cNvPr id="30" name="Text 7"/>
          <p:cNvSpPr/>
          <p:nvPr/>
        </p:nvSpPr>
        <p:spPr>
          <a:xfrm>
            <a:off x="1126387" y="3532003"/>
            <a:ext cx="661212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76" b="1" dirty="0">
                <a:solidFill>
                  <a:srgbClr val="60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&amp; 3D</a:t>
            </a:r>
            <a:endParaRPr lang="en-US" sz="976" dirty="0"/>
          </a:p>
        </p:txBody>
      </p:sp>
      <p:sp>
        <p:nvSpPr>
          <p:cNvPr id="31" name="Text 8"/>
          <p:cNvSpPr/>
          <p:nvPr/>
        </p:nvSpPr>
        <p:spPr>
          <a:xfrm>
            <a:off x="7738509" y="3116669"/>
            <a:ext cx="528305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36" b="1" dirty="0">
                <a:solidFill>
                  <a:srgbClr val="5F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SPECS</a:t>
            </a:r>
            <a:endParaRPr lang="en-US" sz="1036" dirty="0"/>
          </a:p>
        </p:txBody>
      </p:sp>
      <p:sp>
        <p:nvSpPr>
          <p:cNvPr id="32" name="Text 9"/>
          <p:cNvSpPr/>
          <p:nvPr/>
        </p:nvSpPr>
        <p:spPr>
          <a:xfrm>
            <a:off x="7745154" y="2963826"/>
            <a:ext cx="651244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94" b="1" dirty="0">
                <a:solidFill>
                  <a:srgbClr val="61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DRAWINGS</a:t>
            </a:r>
            <a:endParaRPr lang="en-US" sz="994" dirty="0"/>
          </a:p>
        </p:txBody>
      </p:sp>
      <p:sp>
        <p:nvSpPr>
          <p:cNvPr id="33" name="Text 10"/>
          <p:cNvSpPr/>
          <p:nvPr/>
        </p:nvSpPr>
        <p:spPr>
          <a:xfrm>
            <a:off x="1129709" y="3116669"/>
            <a:ext cx="6412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61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SKETCHES</a:t>
            </a:r>
            <a:endParaRPr lang="en-US" sz="1002" dirty="0"/>
          </a:p>
        </p:txBody>
      </p:sp>
      <p:sp>
        <p:nvSpPr>
          <p:cNvPr id="34" name="Text 11"/>
          <p:cNvSpPr/>
          <p:nvPr/>
        </p:nvSpPr>
        <p:spPr>
          <a:xfrm>
            <a:off x="7755122" y="2555137"/>
            <a:ext cx="312331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52" b="1" dirty="0">
                <a:solidFill>
                  <a:srgbClr val="55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(BIM)</a:t>
            </a:r>
            <a:endParaRPr lang="en-US" sz="1052" dirty="0"/>
          </a:p>
        </p:txBody>
      </p:sp>
      <p:sp>
        <p:nvSpPr>
          <p:cNvPr id="35" name="Text 12"/>
          <p:cNvSpPr/>
          <p:nvPr/>
        </p:nvSpPr>
        <p:spPr>
          <a:xfrm>
            <a:off x="4216474" y="4329445"/>
            <a:ext cx="843959" cy="2525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814" b="1" dirty="0">
                <a:solidFill>
                  <a:srgbClr val="4F4F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REVIEW</a:t>
            </a:r>
            <a:endParaRPr lang="en-US" sz="814" dirty="0"/>
          </a:p>
          <a:p>
            <a:pPr marL="0" indent="0" algn="ctr">
              <a:buNone/>
            </a:pPr>
            <a:r>
              <a:rPr lang="en-US" sz="814" b="1" dirty="0">
                <a:solidFill>
                  <a:srgbClr val="4F4F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FEEDBACK</a:t>
            </a:r>
            <a:endParaRPr lang="en-US" sz="814" dirty="0"/>
          </a:p>
        </p:txBody>
      </p:sp>
      <p:sp>
        <p:nvSpPr>
          <p:cNvPr id="36" name="Text 13"/>
          <p:cNvSpPr/>
          <p:nvPr/>
        </p:nvSpPr>
        <p:spPr>
          <a:xfrm>
            <a:off x="5233212" y="3392451"/>
            <a:ext cx="574823" cy="1295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27" b="1" dirty="0">
                <a:solidFill>
                  <a:srgbClr val="4650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</a:t>
            </a:r>
            <a:endParaRPr lang="en-US" sz="827" dirty="0"/>
          </a:p>
        </p:txBody>
      </p:sp>
      <p:sp>
        <p:nvSpPr>
          <p:cNvPr id="37" name="Text 14"/>
          <p:cNvSpPr/>
          <p:nvPr/>
        </p:nvSpPr>
        <p:spPr>
          <a:xfrm>
            <a:off x="4143375" y="3116669"/>
            <a:ext cx="976866" cy="3455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1183" b="1" dirty="0">
                <a:solidFill>
                  <a:srgbClr val="3639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</a:t>
            </a:r>
            <a:endParaRPr lang="en-US" sz="1183" dirty="0"/>
          </a:p>
          <a:p>
            <a:pPr marL="0" indent="0" algn="ctr">
              <a:buNone/>
            </a:pPr>
            <a:r>
              <a:rPr lang="en-US" sz="1183" b="1" dirty="0">
                <a:solidFill>
                  <a:srgbClr val="3639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AEC</a:t>
            </a:r>
            <a:endParaRPr lang="en-US" sz="1183" dirty="0"/>
          </a:p>
          <a:p>
            <a:pPr marL="0" indent="0" algn="ctr">
              <a:buNone/>
            </a:pPr>
            <a:r>
              <a:rPr lang="en-US" sz="1183" b="1" dirty="0">
                <a:solidFill>
                  <a:srgbClr val="3639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</a:t>
            </a:r>
            <a:endParaRPr lang="en-US" sz="1183" dirty="0"/>
          </a:p>
        </p:txBody>
      </p:sp>
      <p:sp>
        <p:nvSpPr>
          <p:cNvPr id="38" name="Text 15"/>
          <p:cNvSpPr/>
          <p:nvPr/>
        </p:nvSpPr>
        <p:spPr>
          <a:xfrm>
            <a:off x="3379160" y="3389128"/>
            <a:ext cx="727666" cy="2624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814" b="1" dirty="0">
                <a:solidFill>
                  <a:srgbClr val="454F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CONTEXTUAL</a:t>
            </a:r>
            <a:endParaRPr lang="en-US" sz="814" dirty="0"/>
          </a:p>
          <a:p>
            <a:pPr marL="0" indent="0" algn="ctr">
              <a:buNone/>
            </a:pPr>
            <a:r>
              <a:rPr lang="en-US" sz="814" b="1" dirty="0">
                <a:solidFill>
                  <a:srgbClr val="454F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AWARENESS</a:t>
            </a:r>
            <a:endParaRPr lang="en-US" sz="814" dirty="0"/>
          </a:p>
        </p:txBody>
      </p:sp>
      <p:sp>
        <p:nvSpPr>
          <p:cNvPr id="39" name="Text 16"/>
          <p:cNvSpPr/>
          <p:nvPr/>
        </p:nvSpPr>
        <p:spPr>
          <a:xfrm>
            <a:off x="4369317" y="2591686"/>
            <a:ext cx="524983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827" b="1" dirty="0">
                <a:solidFill>
                  <a:srgbClr val="474E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</a:t>
            </a:r>
            <a:endParaRPr lang="en-US" sz="827" dirty="0"/>
          </a:p>
          <a:p>
            <a:pPr marL="0" indent="0" algn="ctr">
              <a:buNone/>
            </a:pPr>
            <a:r>
              <a:rPr lang="en-US" sz="827" b="1" dirty="0">
                <a:solidFill>
                  <a:srgbClr val="474E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</a:t>
            </a:r>
            <a:endParaRPr lang="en-US" sz="827" dirty="0"/>
          </a:p>
        </p:txBody>
      </p:sp>
      <p:sp>
        <p:nvSpPr>
          <p:cNvPr id="40" name="Text 17"/>
          <p:cNvSpPr/>
          <p:nvPr/>
        </p:nvSpPr>
        <p:spPr>
          <a:xfrm>
            <a:off x="1133032" y="2963826"/>
            <a:ext cx="581468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10" b="1" dirty="0">
                <a:solidFill>
                  <a:srgbClr val="6B6B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&amp;</a:t>
            </a:r>
            <a:endParaRPr lang="en-US" sz="1010" dirty="0"/>
          </a:p>
        </p:txBody>
      </p:sp>
      <p:sp>
        <p:nvSpPr>
          <p:cNvPr id="41" name="Text 18"/>
          <p:cNvSpPr/>
          <p:nvPr/>
        </p:nvSpPr>
        <p:spPr>
          <a:xfrm>
            <a:off x="1129709" y="2545169"/>
            <a:ext cx="488433" cy="1395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02" b="1" dirty="0">
                <a:solidFill>
                  <a:srgbClr val="62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</a:t>
            </a:r>
            <a:endParaRPr lang="en-US" sz="1002" dirty="0"/>
          </a:p>
        </p:txBody>
      </p:sp>
      <p:sp>
        <p:nvSpPr>
          <p:cNvPr id="42" name="Text 19"/>
          <p:cNvSpPr/>
          <p:nvPr/>
        </p:nvSpPr>
        <p:spPr>
          <a:xfrm>
            <a:off x="7745154" y="2392326"/>
            <a:ext cx="970221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968" b="1" dirty="0">
                <a:solidFill>
                  <a:srgbClr val="60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MODELS</a:t>
            </a:r>
            <a:endParaRPr lang="en-US" sz="968" dirty="0"/>
          </a:p>
        </p:txBody>
      </p:sp>
      <p:sp>
        <p:nvSpPr>
          <p:cNvPr id="43" name="Text 20"/>
          <p:cNvSpPr/>
          <p:nvPr/>
        </p:nvSpPr>
        <p:spPr>
          <a:xfrm>
            <a:off x="1126387" y="2395648"/>
            <a:ext cx="428625" cy="1461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18" b="1" dirty="0">
                <a:solidFill>
                  <a:srgbClr val="5A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&amp;</a:t>
            </a:r>
            <a:endParaRPr lang="en-US" sz="1018" dirty="0"/>
          </a:p>
        </p:txBody>
      </p:sp>
      <p:sp>
        <p:nvSpPr>
          <p:cNvPr id="44" name="Text 21"/>
          <p:cNvSpPr/>
          <p:nvPr/>
        </p:nvSpPr>
        <p:spPr>
          <a:xfrm>
            <a:off x="7316529" y="1741081"/>
            <a:ext cx="1292520" cy="4784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81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</a:t>
            </a:r>
            <a:endParaRPr lang="en-US" sz="1081" dirty="0"/>
          </a:p>
          <a:p>
            <a:pPr marL="0" indent="0" algn="ctr">
              <a:buNone/>
            </a:pPr>
            <a:r>
              <a:rPr lang="en-US" sz="1081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</a:t>
            </a:r>
            <a:endParaRPr lang="en-US" sz="1081" dirty="0"/>
          </a:p>
          <a:p>
            <a:pPr marL="0" indent="0" algn="ctr">
              <a:buNone/>
            </a:pPr>
            <a:r>
              <a:rPr lang="en-US" sz="1081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OUTPUTS</a:t>
            </a:r>
            <a:endParaRPr lang="en-US" sz="1081" dirty="0"/>
          </a:p>
        </p:txBody>
      </p:sp>
      <p:sp>
        <p:nvSpPr>
          <p:cNvPr id="45" name="Text 22"/>
          <p:cNvSpPr/>
          <p:nvPr/>
        </p:nvSpPr>
        <p:spPr>
          <a:xfrm>
            <a:off x="431948" y="1741081"/>
            <a:ext cx="1751049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10" b="1" dirty="0">
                <a:solidFill>
                  <a:srgbClr val="4A4B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MULTIMODAL INPUTS</a:t>
            </a:r>
            <a:endParaRPr lang="en-US" sz="1010" dirty="0"/>
          </a:p>
          <a:p>
            <a:pPr marL="0" indent="0" algn="ctr">
              <a:buNone/>
            </a:pPr>
            <a:r>
              <a:rPr lang="en-US" sz="1010" b="1" dirty="0">
                <a:solidFill>
                  <a:srgbClr val="4A4B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(DESIGNERS &amp; ENGINEERS)</a:t>
            </a:r>
            <a:endParaRPr lang="en-US" sz="1010" dirty="0"/>
          </a:p>
        </p:txBody>
      </p:sp>
      <p:sp>
        <p:nvSpPr>
          <p:cNvPr id="46" name="Text 23"/>
          <p:cNvSpPr/>
          <p:nvPr/>
        </p:nvSpPr>
        <p:spPr>
          <a:xfrm>
            <a:off x="1611497" y="1355651"/>
            <a:ext cx="6070526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2" b="1" dirty="0">
                <a:solidFill>
                  <a:srgbClr val="5A7C8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OF AEC:MULTIMODAL AGENTIC DESIGN &amp; DOCUMENTATION</a:t>
            </a:r>
            <a:endParaRPr lang="en-US" sz="1402" dirty="0"/>
          </a:p>
        </p:txBody>
      </p:sp>
      <p:sp>
        <p:nvSpPr>
          <p:cNvPr id="47" name="Text 24"/>
          <p:cNvSpPr/>
          <p:nvPr/>
        </p:nvSpPr>
        <p:spPr>
          <a:xfrm>
            <a:off x="362172" y="661212"/>
            <a:ext cx="8555887" cy="4352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6" b="1" dirty="0">
                <a:solidFill>
                  <a:srgbClr val="5152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Our goal is a firm-wide "Agentic AEC Platform" that leverages human-Alcollaboration to automate</a:t>
            </a:r>
            <a:endParaRPr lang="en-US" sz="1426" dirty="0"/>
          </a:p>
          <a:p>
            <a:pPr marL="0" indent="0" algn="l">
              <a:buNone/>
            </a:pPr>
            <a:r>
              <a:rPr lang="en-US" sz="1426" b="1" dirty="0">
                <a:solidFill>
                  <a:srgbClr val="5152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and unlock contextual intelligence. LDPis the prototype that proves this vision.</a:t>
            </a:r>
            <a:endParaRPr lang="en-US" sz="1426" dirty="0"/>
          </a:p>
        </p:txBody>
      </p:sp>
      <p:sp>
        <p:nvSpPr>
          <p:cNvPr id="48" name="Text 25"/>
          <p:cNvSpPr/>
          <p:nvPr/>
        </p:nvSpPr>
        <p:spPr>
          <a:xfrm>
            <a:off x="362172" y="292395"/>
            <a:ext cx="8489433" cy="3322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357" b="1" dirty="0">
                <a:solidFill>
                  <a:srgbClr val="3235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Investment isthe First Step Toward the Future of AEC</a:t>
            </a:r>
            <a:endParaRPr lang="en-US" sz="235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65855" y="4947462"/>
            <a:ext cx="51833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61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5" name="Text 1"/>
          <p:cNvSpPr/>
          <p:nvPr/>
        </p:nvSpPr>
        <p:spPr>
          <a:xfrm>
            <a:off x="1259294" y="4296218"/>
            <a:ext cx="6758320" cy="46185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38" b="1" dirty="0">
                <a:solidFill>
                  <a:srgbClr val="4D4E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 this as the pilot for a broader, Al-enabled, discipline-centric tool strategy at</a:t>
            </a:r>
            <a:endParaRPr lang="en-US" sz="1538" dirty="0"/>
          </a:p>
          <a:p>
            <a:pPr marL="0" indent="0" algn="l">
              <a:buNone/>
            </a:pPr>
            <a:r>
              <a:rPr lang="en-US" sz="1538" b="1" dirty="0">
                <a:solidFill>
                  <a:srgbClr val="4D4E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firm.</a:t>
            </a:r>
            <a:endParaRPr lang="en-US" sz="1538" dirty="0"/>
          </a:p>
        </p:txBody>
      </p:sp>
      <p:sp>
        <p:nvSpPr>
          <p:cNvPr id="6" name="Text 2"/>
          <p:cNvSpPr/>
          <p:nvPr/>
        </p:nvSpPr>
        <p:spPr>
          <a:xfrm>
            <a:off x="1272584" y="3993855"/>
            <a:ext cx="4475642" cy="2990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21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LDP as a Strategic Prototype</a:t>
            </a:r>
            <a:endParaRPr lang="en-US" sz="1821" dirty="0"/>
          </a:p>
        </p:txBody>
      </p:sp>
      <p:sp>
        <p:nvSpPr>
          <p:cNvPr id="7" name="Text 3"/>
          <p:cNvSpPr/>
          <p:nvPr/>
        </p:nvSpPr>
        <p:spPr>
          <a:xfrm>
            <a:off x="518337" y="3990532"/>
            <a:ext cx="544919" cy="5449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4822" b="1" dirty="0">
                <a:solidFill>
                  <a:srgbClr val="6A6A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4822" dirty="0"/>
          </a:p>
        </p:txBody>
      </p:sp>
      <p:sp>
        <p:nvSpPr>
          <p:cNvPr id="8" name="Text 4"/>
          <p:cNvSpPr/>
          <p:nvPr/>
        </p:nvSpPr>
        <p:spPr>
          <a:xfrm>
            <a:off x="1265939" y="3279480"/>
            <a:ext cx="6957680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1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a focused team to deliver the project workspace, schedule builder MVP,</a:t>
            </a:r>
            <a:endParaRPr lang="en-US" sz="1551" dirty="0"/>
          </a:p>
          <a:p>
            <a:pPr marL="0" indent="0" algn="l">
              <a:buNone/>
            </a:pPr>
            <a:r>
              <a:rPr lang="en-US" sz="1551" b="1" dirty="0">
                <a:solidFill>
                  <a:srgbClr val="4C4C4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QA/QC tools, and one pilot Revit add-in.</a:t>
            </a:r>
            <a:endParaRPr lang="en-US" sz="1551" dirty="0"/>
          </a:p>
        </p:txBody>
      </p:sp>
      <p:sp>
        <p:nvSpPr>
          <p:cNvPr id="9" name="Text 5"/>
          <p:cNvSpPr/>
          <p:nvPr/>
        </p:nvSpPr>
        <p:spPr>
          <a:xfrm>
            <a:off x="1259294" y="2977116"/>
            <a:ext cx="4223119" cy="2923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31" b="1" dirty="0">
                <a:solidFill>
                  <a:srgbClr val="2E2E2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 Phase 1 Scope &amp; Resourcing</a:t>
            </a:r>
            <a:endParaRPr lang="en-US" sz="1831" dirty="0"/>
          </a:p>
        </p:txBody>
      </p:sp>
      <p:sp>
        <p:nvSpPr>
          <p:cNvPr id="10" name="Text 6"/>
          <p:cNvSpPr/>
          <p:nvPr/>
        </p:nvSpPr>
        <p:spPr>
          <a:xfrm>
            <a:off x="528305" y="2960503"/>
            <a:ext cx="534951" cy="5648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4822" b="1" dirty="0">
                <a:solidFill>
                  <a:srgbClr val="6A6A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4822" dirty="0"/>
          </a:p>
        </p:txBody>
      </p:sp>
      <p:sp>
        <p:nvSpPr>
          <p:cNvPr id="11" name="Text 7"/>
          <p:cNvSpPr/>
          <p:nvPr/>
        </p:nvSpPr>
        <p:spPr>
          <a:xfrm>
            <a:off x="1275907" y="2259419"/>
            <a:ext cx="7333142" cy="4851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78" b="1" dirty="0">
                <a:solidFill>
                  <a:srgbClr val="4A4A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as a lightweight portal with on-demand indexing and scoped Revit connectors,</a:t>
            </a:r>
            <a:endParaRPr lang="en-US" sz="1578" dirty="0"/>
          </a:p>
          <a:p>
            <a:pPr marL="0" indent="0" algn="l">
              <a:buNone/>
            </a:pPr>
            <a:r>
              <a:rPr lang="en-US" sz="1578" b="1" dirty="0">
                <a:solidFill>
                  <a:srgbClr val="4A4A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explicitly avoiding a heavy, always-on data pipeline.</a:t>
            </a:r>
            <a:endParaRPr lang="en-US" sz="1578" dirty="0"/>
          </a:p>
        </p:txBody>
      </p:sp>
      <p:sp>
        <p:nvSpPr>
          <p:cNvPr id="12" name="Text 8"/>
          <p:cNvSpPr/>
          <p:nvPr/>
        </p:nvSpPr>
        <p:spPr>
          <a:xfrm>
            <a:off x="1282552" y="1963701"/>
            <a:ext cx="3857625" cy="2791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818" b="1" dirty="0">
                <a:solidFill>
                  <a:srgbClr val="2D2D2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Endorse the Architectural Posture</a:t>
            </a:r>
            <a:endParaRPr lang="en-US" sz="1818" dirty="0"/>
          </a:p>
        </p:txBody>
      </p:sp>
      <p:sp>
        <p:nvSpPr>
          <p:cNvPr id="13" name="Text 9"/>
          <p:cNvSpPr/>
          <p:nvPr/>
        </p:nvSpPr>
        <p:spPr>
          <a:xfrm>
            <a:off x="548241" y="1990282"/>
            <a:ext cx="521660" cy="51833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4754" b="1" dirty="0">
                <a:solidFill>
                  <a:srgbClr val="6969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</a:t>
            </a:r>
            <a:endParaRPr lang="en-US" sz="4754" dirty="0"/>
          </a:p>
        </p:txBody>
      </p:sp>
      <p:sp>
        <p:nvSpPr>
          <p:cNvPr id="14" name="Text 10"/>
          <p:cNvSpPr/>
          <p:nvPr/>
        </p:nvSpPr>
        <p:spPr>
          <a:xfrm>
            <a:off x="521660" y="1448686"/>
            <a:ext cx="7010843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90" b="1" dirty="0">
                <a:solidFill>
                  <a:srgbClr val="4747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proceed, we are seeking leadership's endorsement on three key points:</a:t>
            </a:r>
            <a:endParaRPr lang="en-US" sz="1790" dirty="0"/>
          </a:p>
        </p:txBody>
      </p:sp>
      <p:sp>
        <p:nvSpPr>
          <p:cNvPr id="15" name="Text 11"/>
          <p:cNvSpPr/>
          <p:nvPr/>
        </p:nvSpPr>
        <p:spPr>
          <a:xfrm>
            <a:off x="8087390" y="1186195"/>
            <a:ext cx="262491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805" b="1" dirty="0">
                <a:solidFill>
                  <a:srgbClr val="403F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</a:t>
            </a:r>
            <a:endParaRPr lang="en-US" sz="1805" dirty="0"/>
          </a:p>
        </p:txBody>
      </p:sp>
      <p:sp>
        <p:nvSpPr>
          <p:cNvPr id="16" name="Text 12"/>
          <p:cNvSpPr/>
          <p:nvPr/>
        </p:nvSpPr>
        <p:spPr>
          <a:xfrm>
            <a:off x="3621715" y="1162936"/>
            <a:ext cx="4425802" cy="2757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17" b="1" dirty="0">
                <a:solidFill>
                  <a:srgbClr val="9C3E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Investment of ~$175,000 for 2026.</a:t>
            </a:r>
            <a:endParaRPr lang="en-US" sz="1617" dirty="0"/>
          </a:p>
        </p:txBody>
      </p:sp>
      <p:sp>
        <p:nvSpPr>
          <p:cNvPr id="17" name="Text 13"/>
          <p:cNvSpPr/>
          <p:nvPr/>
        </p:nvSpPr>
        <p:spPr>
          <a:xfrm>
            <a:off x="1641401" y="1189517"/>
            <a:ext cx="1937119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771" b="1" dirty="0">
                <a:solidFill>
                  <a:srgbClr val="4A4A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recommend the</a:t>
            </a:r>
            <a:endParaRPr lang="en-US" sz="1771" dirty="0"/>
          </a:p>
        </p:txBody>
      </p:sp>
      <p:sp>
        <p:nvSpPr>
          <p:cNvPr id="18" name="Text 14"/>
          <p:cNvSpPr/>
          <p:nvPr/>
        </p:nvSpPr>
        <p:spPr>
          <a:xfrm>
            <a:off x="515015" y="1186195"/>
            <a:ext cx="1099805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661" b="1" dirty="0">
                <a:solidFill>
                  <a:srgbClr val="32323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</a:t>
            </a:r>
            <a:endParaRPr lang="en-US" sz="1661" dirty="0"/>
          </a:p>
        </p:txBody>
      </p:sp>
      <p:sp>
        <p:nvSpPr>
          <p:cNvPr id="19" name="Text 15"/>
          <p:cNvSpPr/>
          <p:nvPr/>
        </p:nvSpPr>
        <p:spPr>
          <a:xfrm>
            <a:off x="524983" y="515015"/>
            <a:ext cx="7293270" cy="4684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3310" b="1" dirty="0">
                <a:solidFill>
                  <a:srgbClr val="292E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Recommendation &amp; Next Steps</a:t>
            </a:r>
            <a:endParaRPr lang="en-US" sz="33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5855" y="4950785"/>
            <a:ext cx="521660" cy="996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2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1201" y="4621840"/>
            <a:ext cx="1385555" cy="2890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33" b="1" dirty="0">
                <a:solidFill>
                  <a:srgbClr val="9E33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~$175,000</a:t>
            </a:r>
            <a:endParaRPr lang="en-US" sz="2033" dirty="0"/>
          </a:p>
        </p:txBody>
      </p:sp>
      <p:sp>
        <p:nvSpPr>
          <p:cNvPr id="6" name="Text 2"/>
          <p:cNvSpPr/>
          <p:nvPr/>
        </p:nvSpPr>
        <p:spPr>
          <a:xfrm>
            <a:off x="528305" y="4601904"/>
            <a:ext cx="4233087" cy="3123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075" b="1" dirty="0">
                <a:solidFill>
                  <a:srgbClr val="2A2A2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2026 Total (Baseline):</a:t>
            </a:r>
            <a:endParaRPr lang="en-US" sz="2075" dirty="0"/>
          </a:p>
        </p:txBody>
      </p:sp>
      <p:sp>
        <p:nvSpPr>
          <p:cNvPr id="7" name="Shape 3"/>
          <p:cNvSpPr/>
          <p:nvPr/>
        </p:nvSpPr>
        <p:spPr>
          <a:xfrm>
            <a:off x="508369" y="4432448"/>
            <a:ext cx="8127262" cy="43195"/>
          </a:xfrm>
          <a:prstGeom prst="rect">
            <a:avLst/>
          </a:prstGeom>
          <a:solidFill>
            <a:srgbClr val="21252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70860" y="4093535"/>
            <a:ext cx="3445613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07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as 15% of Subtotal ($151,500)= $22,725</a:t>
            </a:r>
            <a:endParaRPr lang="en-US" sz="110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49" y="4156666"/>
            <a:ext cx="46517" cy="53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5015" y="3884206"/>
            <a:ext cx="2714625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2" b="1" dirty="0">
                <a:solidFill>
                  <a:srgbClr val="40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Contingency (15%) (Total: ~$22,900)</a:t>
            </a:r>
            <a:endParaRPr lang="en-US" sz="1162" dirty="0"/>
          </a:p>
        </p:txBody>
      </p:sp>
      <p:sp>
        <p:nvSpPr>
          <p:cNvPr id="11" name="Text 6"/>
          <p:cNvSpPr/>
          <p:nvPr/>
        </p:nvSpPr>
        <p:spPr>
          <a:xfrm>
            <a:off x="774183" y="3671555"/>
            <a:ext cx="4007145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585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Launch Workshops: Facilitation and materials = $3,500</a:t>
            </a:r>
            <a:endParaRPr lang="en-US" sz="120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27" y="3738009"/>
            <a:ext cx="49840" cy="49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4183" y="3495453"/>
            <a:ext cx="4189892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 &amp; Training Videos: 40 hours @ $60/hr = $2,400</a:t>
            </a:r>
            <a:endParaRPr lang="en-US" sz="118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27" y="3558584"/>
            <a:ext cx="49840" cy="4984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8369" y="3286125"/>
            <a:ext cx="3492131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3D3D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&amp; Change Management (Total: $5,900)</a:t>
            </a:r>
            <a:endParaRPr lang="en-US" sz="1175" dirty="0"/>
          </a:p>
        </p:txBody>
      </p:sp>
      <p:sp>
        <p:nvSpPr>
          <p:cNvPr id="16" name="Text 9"/>
          <p:cNvSpPr/>
          <p:nvPr/>
        </p:nvSpPr>
        <p:spPr>
          <a:xfrm>
            <a:off x="774183" y="3066828"/>
            <a:ext cx="5256471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959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Research &amp; Testing: 4 sessions x 20 users x $100 incentive/hour = $8,000</a:t>
            </a:r>
            <a:endParaRPr lang="en-US" sz="119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27" y="3133282"/>
            <a:ext cx="49840" cy="5316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74183" y="2894049"/>
            <a:ext cx="3043570" cy="1594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12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UX/Ul Design: 80 hours @ $60/hour = $4,800</a:t>
            </a:r>
            <a:endParaRPr lang="en-US" sz="1112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27" y="2957180"/>
            <a:ext cx="49840" cy="4984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18337" y="2684721"/>
            <a:ext cx="2884081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51" b="1" dirty="0">
                <a:solidFill>
                  <a:srgbClr val="4141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Design/UX/Research (Total:$12,800)</a:t>
            </a:r>
            <a:endParaRPr lang="en-US" sz="1251" dirty="0"/>
          </a:p>
        </p:txBody>
      </p:sp>
      <p:sp>
        <p:nvSpPr>
          <p:cNvPr id="21" name="Text 12"/>
          <p:cNvSpPr/>
          <p:nvPr/>
        </p:nvSpPr>
        <p:spPr>
          <a:xfrm>
            <a:off x="770860" y="2478715"/>
            <a:ext cx="3199735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&amp; Monitoring Tools: Annual cost = $3,000</a:t>
            </a:r>
            <a:endParaRPr lang="en-US" sz="1201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727" y="2535201"/>
            <a:ext cx="49840" cy="4984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67538" y="2289323"/>
            <a:ext cx="4013791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99" b="1" dirty="0">
                <a:solidFill>
                  <a:srgbClr val="5A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 Service APls (OpenAl/Gemini):$250/month x 12 = $3,000</a:t>
            </a:r>
            <a:endParaRPr lang="en-US" sz="1099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727" y="2359099"/>
            <a:ext cx="49840" cy="4984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770860" y="2116544"/>
            <a:ext cx="3940692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54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Hosting (Azure/AwS):$1,000/month x 12= $12,000</a:t>
            </a:r>
            <a:endParaRPr lang="en-US" sz="1154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727" y="2179674"/>
            <a:ext cx="49840" cy="4984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15015" y="1907215"/>
            <a:ext cx="3292770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7" b="1" dirty="0">
                <a:solidFill>
                  <a:srgbClr val="3B3B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Infrastructure &amp; Tools (Total: $18,000)</a:t>
            </a:r>
            <a:endParaRPr lang="en-US" sz="1177" dirty="0"/>
          </a:p>
        </p:txBody>
      </p:sp>
      <p:sp>
        <p:nvSpPr>
          <p:cNvPr id="28" name="Text 16"/>
          <p:cNvSpPr/>
          <p:nvPr/>
        </p:nvSpPr>
        <p:spPr>
          <a:xfrm>
            <a:off x="767538" y="1694564"/>
            <a:ext cx="3219672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22" b="1" dirty="0">
                <a:solidFill>
                  <a:srgbClr val="54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API/ Library Licenses: Annual licenses = $2,000</a:t>
            </a:r>
            <a:endParaRPr lang="en-US" sz="1222" dirty="0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727" y="1751049"/>
            <a:ext cx="53163" cy="53163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774183" y="1518462"/>
            <a:ext cx="4365994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Full-Stack Developer: 5 FTE-months @ $10,000/month = $50,000</a:t>
            </a:r>
            <a:endParaRPr lang="en-US" sz="1185" dirty="0"/>
          </a:p>
        </p:txBody>
      </p:sp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727" y="1571625"/>
            <a:ext cx="49840" cy="53163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774183" y="1335715"/>
            <a:ext cx="4326122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55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Tech Lead: 5 FTE-months @ $10,000/month = $50,000</a:t>
            </a:r>
            <a:endParaRPr lang="en-US" sz="1201" dirty="0"/>
          </a:p>
        </p:txBody>
      </p:sp>
      <p:pic>
        <p:nvPicPr>
          <p:cNvPr id="33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727" y="1398846"/>
            <a:ext cx="49840" cy="49840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518337" y="1123064"/>
            <a:ext cx="2957180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7" b="1" dirty="0">
                <a:solidFill>
                  <a:srgbClr val="4040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&amp; Engineering (Total: $102,000)</a:t>
            </a:r>
            <a:endParaRPr lang="en-US" sz="1177" dirty="0"/>
          </a:p>
        </p:txBody>
      </p:sp>
      <p:sp>
        <p:nvSpPr>
          <p:cNvPr id="35" name="Text 20"/>
          <p:cNvSpPr/>
          <p:nvPr/>
        </p:nvSpPr>
        <p:spPr>
          <a:xfrm>
            <a:off x="515015" y="740956"/>
            <a:ext cx="7924578" cy="348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19" b="1" dirty="0">
                <a:solidFill>
                  <a:srgbClr val="5858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Our baseline investment of ~$175k is a transparent, targeted allocation towards core platform development</a:t>
            </a:r>
            <a:endParaRPr lang="en-US" sz="1219" dirty="0"/>
          </a:p>
          <a:p>
            <a:pPr marL="0" indent="0" algn="l">
              <a:buNone/>
            </a:pPr>
            <a:r>
              <a:rPr lang="en-US" sz="1219" b="1" dirty="0">
                <a:solidFill>
                  <a:srgbClr val="5858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successful pilot adoption. All figures are estimates.</a:t>
            </a:r>
            <a:endParaRPr lang="en-US" sz="1219" dirty="0"/>
          </a:p>
        </p:txBody>
      </p:sp>
      <p:sp>
        <p:nvSpPr>
          <p:cNvPr id="36" name="Text 21"/>
          <p:cNvSpPr/>
          <p:nvPr/>
        </p:nvSpPr>
        <p:spPr>
          <a:xfrm>
            <a:off x="511692" y="392076"/>
            <a:ext cx="7981064" cy="3256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85" b="1" dirty="0">
                <a:solidFill>
                  <a:srgbClr val="3B3C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Appendix: 2026 Detailed Cost Breakdown(Baseline Scenario)</a:t>
            </a:r>
            <a:endParaRPr lang="en-US" sz="20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4596"/>
            <a:ext cx="4572000" cy="308344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50785" y="4060308"/>
            <a:ext cx="3777881" cy="6014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58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changes—a market reality—require a full manual</a:t>
            </a:r>
            <a:endParaRPr lang="en-US" sz="1358" dirty="0"/>
          </a:p>
          <a:p>
            <a:pPr marL="0" indent="0" algn="l">
              <a:buNone/>
            </a:pPr>
            <a:r>
              <a:rPr lang="en-US" sz="1358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regeneration of deliverables, a process that takes</a:t>
            </a:r>
            <a:endParaRPr lang="en-US" sz="1358" dirty="0"/>
          </a:p>
          <a:p>
            <a:pPr marL="0" indent="0" algn="l">
              <a:buNone/>
            </a:pPr>
            <a:r>
              <a:rPr lang="en-US" sz="1358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and introduces risk.</a:t>
            </a:r>
            <a:endParaRPr lang="en-US" sz="1358" dirty="0"/>
          </a:p>
        </p:txBody>
      </p:sp>
      <p:sp>
        <p:nvSpPr>
          <p:cNvPr id="6" name="Text 1"/>
          <p:cNvSpPr/>
          <p:nvPr/>
        </p:nvSpPr>
        <p:spPr>
          <a:xfrm>
            <a:off x="7093910" y="3847657"/>
            <a:ext cx="900445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2" b="1" dirty="0">
                <a:solidFill>
                  <a:srgbClr val="4E4E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design</a:t>
            </a:r>
            <a:endParaRPr lang="en-US" sz="1272" dirty="0"/>
          </a:p>
        </p:txBody>
      </p:sp>
      <p:sp>
        <p:nvSpPr>
          <p:cNvPr id="7" name="Text 2"/>
          <p:cNvSpPr/>
          <p:nvPr/>
        </p:nvSpPr>
        <p:spPr>
          <a:xfrm>
            <a:off x="4950785" y="3847657"/>
            <a:ext cx="2113221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2" b="1" dirty="0">
                <a:solidFill>
                  <a:srgbClr val="3F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Response to Change:</a:t>
            </a:r>
            <a:endParaRPr lang="en-US" sz="1272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555" y="3927401"/>
            <a:ext cx="59808" cy="598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950785" y="3266189"/>
            <a:ext cx="3631683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60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tasks like creating schedules, formatting</a:t>
            </a:r>
            <a:endParaRPr lang="en-US" sz="1360" dirty="0"/>
          </a:p>
          <a:p>
            <a:pPr marL="0" indent="0" algn="l">
              <a:buNone/>
            </a:pPr>
            <a:r>
              <a:rPr lang="en-US" sz="1360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deliverables, and manual QA/QC.</a:t>
            </a:r>
            <a:endParaRPr lang="en-US" sz="1360" dirty="0"/>
          </a:p>
        </p:txBody>
      </p:sp>
      <p:sp>
        <p:nvSpPr>
          <p:cNvPr id="10" name="Text 4"/>
          <p:cNvSpPr/>
          <p:nvPr/>
        </p:nvSpPr>
        <p:spPr>
          <a:xfrm>
            <a:off x="7758445" y="3050215"/>
            <a:ext cx="614695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58" b="1" dirty="0">
                <a:solidFill>
                  <a:srgbClr val="52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non-</a:t>
            </a:r>
            <a:endParaRPr lang="en-US" sz="1358" dirty="0"/>
          </a:p>
        </p:txBody>
      </p:sp>
      <p:sp>
        <p:nvSpPr>
          <p:cNvPr id="11" name="Text 5"/>
          <p:cNvSpPr/>
          <p:nvPr/>
        </p:nvSpPr>
        <p:spPr>
          <a:xfrm>
            <a:off x="5754872" y="3026956"/>
            <a:ext cx="1973669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57" b="1" dirty="0">
                <a:solidFill>
                  <a:srgbClr val="A342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 hours per project</a:t>
            </a:r>
            <a:endParaRPr lang="en-US" sz="1557" dirty="0"/>
          </a:p>
        </p:txBody>
      </p:sp>
      <p:sp>
        <p:nvSpPr>
          <p:cNvPr id="12" name="Text 6"/>
          <p:cNvSpPr/>
          <p:nvPr/>
        </p:nvSpPr>
        <p:spPr>
          <a:xfrm>
            <a:off x="4950785" y="3053538"/>
            <a:ext cx="770860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10" b="1" dirty="0">
                <a:solidFill>
                  <a:srgbClr val="5151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</a:t>
            </a:r>
            <a:endParaRPr lang="en-US" sz="1410" dirty="0"/>
          </a:p>
        </p:txBody>
      </p:sp>
      <p:sp>
        <p:nvSpPr>
          <p:cNvPr id="13" name="Text 7"/>
          <p:cNvSpPr/>
          <p:nvPr/>
        </p:nvSpPr>
        <p:spPr>
          <a:xfrm>
            <a:off x="6877936" y="2807660"/>
            <a:ext cx="1528430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7" b="1" dirty="0">
                <a:solidFill>
                  <a:srgbClr val="5D5D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Designers spend an</a:t>
            </a:r>
            <a:endParaRPr lang="en-US" sz="1387" dirty="0"/>
          </a:p>
        </p:txBody>
      </p:sp>
      <p:sp>
        <p:nvSpPr>
          <p:cNvPr id="14" name="Text 8"/>
          <p:cNvSpPr/>
          <p:nvPr/>
        </p:nvSpPr>
        <p:spPr>
          <a:xfrm>
            <a:off x="4954108" y="2807660"/>
            <a:ext cx="189060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66" b="1" dirty="0">
                <a:solidFill>
                  <a:srgbClr val="3F3F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Documentation:</a:t>
            </a:r>
            <a:endParaRPr lang="en-US" sz="1266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555" y="2890727"/>
            <a:ext cx="59808" cy="598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42346" y="1807535"/>
            <a:ext cx="1648047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21" b="1" dirty="0">
                <a:solidFill>
                  <a:srgbClr val="585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information is</a:t>
            </a:r>
            <a:endParaRPr lang="en-US" sz="1421" dirty="0"/>
          </a:p>
        </p:txBody>
      </p:sp>
      <p:sp>
        <p:nvSpPr>
          <p:cNvPr id="17" name="Text 10"/>
          <p:cNvSpPr/>
          <p:nvPr/>
        </p:nvSpPr>
        <p:spPr>
          <a:xfrm>
            <a:off x="4954108" y="2016863"/>
            <a:ext cx="3625038" cy="6080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68" b="1" dirty="0">
                <a:solidFill>
                  <a:srgbClr val="4F4F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scattered across network shares, Newforma,</a:t>
            </a:r>
            <a:endParaRPr lang="en-US" sz="1368" dirty="0"/>
          </a:p>
          <a:p>
            <a:pPr marL="0" indent="0" algn="l">
              <a:buNone/>
            </a:pPr>
            <a:r>
              <a:rPr lang="en-US" sz="1368" b="1" dirty="0">
                <a:solidFill>
                  <a:srgbClr val="4F4F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SharePoint, PDFs, Revit models, and</a:t>
            </a:r>
            <a:endParaRPr lang="en-US" sz="1368" dirty="0"/>
          </a:p>
          <a:p>
            <a:pPr marL="0" indent="0" algn="l">
              <a:buNone/>
            </a:pPr>
            <a:r>
              <a:rPr lang="en-US" sz="1368" b="1" dirty="0">
                <a:solidFill>
                  <a:srgbClr val="4F4F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spreadsheets, leading to version control issues.</a:t>
            </a:r>
            <a:endParaRPr lang="en-US" sz="1368" dirty="0"/>
          </a:p>
        </p:txBody>
      </p:sp>
      <p:sp>
        <p:nvSpPr>
          <p:cNvPr id="18" name="Text 11"/>
          <p:cNvSpPr/>
          <p:nvPr/>
        </p:nvSpPr>
        <p:spPr>
          <a:xfrm>
            <a:off x="4954108" y="1814180"/>
            <a:ext cx="1551689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66" b="1" dirty="0">
                <a:solidFill>
                  <a:srgbClr val="3E3E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Disconnected Data:</a:t>
            </a:r>
            <a:endParaRPr lang="en-US" sz="126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555" y="1893924"/>
            <a:ext cx="59808" cy="59808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14" y="1810858"/>
            <a:ext cx="3153218" cy="2947212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0" y="4768038"/>
            <a:ext cx="9140677" cy="6645"/>
          </a:xfrm>
          <a:prstGeom prst="rect">
            <a:avLst/>
          </a:prstGeom>
          <a:solidFill>
            <a:srgbClr val="D2D5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3"/>
          <p:cNvSpPr/>
          <p:nvPr/>
        </p:nvSpPr>
        <p:spPr>
          <a:xfrm>
            <a:off x="0" y="1701209"/>
            <a:ext cx="9140677" cy="6645"/>
          </a:xfrm>
          <a:prstGeom prst="rect">
            <a:avLst/>
          </a:prstGeom>
          <a:solidFill>
            <a:srgbClr val="D0CF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4"/>
          <p:cNvSpPr/>
          <p:nvPr/>
        </p:nvSpPr>
        <p:spPr>
          <a:xfrm>
            <a:off x="4548741" y="1701209"/>
            <a:ext cx="46517" cy="3392451"/>
          </a:xfrm>
          <a:prstGeom prst="rect">
            <a:avLst/>
          </a:prstGeom>
          <a:solidFill>
            <a:srgbClr val="D5D5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15"/>
          <p:cNvSpPr/>
          <p:nvPr/>
        </p:nvSpPr>
        <p:spPr>
          <a:xfrm>
            <a:off x="348881" y="1349006"/>
            <a:ext cx="3322674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47" b="1" dirty="0">
                <a:solidFill>
                  <a:srgbClr val="54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slow response times and costly rework.</a:t>
            </a:r>
            <a:endParaRPr lang="en-US" sz="1447" dirty="0"/>
          </a:p>
        </p:txBody>
      </p:sp>
      <p:sp>
        <p:nvSpPr>
          <p:cNvPr id="25" name="Text 16"/>
          <p:cNvSpPr/>
          <p:nvPr/>
        </p:nvSpPr>
        <p:spPr>
          <a:xfrm>
            <a:off x="1262616" y="1113096"/>
            <a:ext cx="7077297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Designers are drowning in manual coordination across disconnected data sources, leading</a:t>
            </a:r>
            <a:endParaRPr lang="en-US" sz="1400" dirty="0"/>
          </a:p>
        </p:txBody>
      </p:sp>
      <p:sp>
        <p:nvSpPr>
          <p:cNvPr id="26" name="Text 17"/>
          <p:cNvSpPr/>
          <p:nvPr/>
        </p:nvSpPr>
        <p:spPr>
          <a:xfrm>
            <a:off x="348881" y="1133032"/>
            <a:ext cx="877186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21" b="1" dirty="0">
                <a:solidFill>
                  <a:srgbClr val="3838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</a:t>
            </a:r>
            <a:endParaRPr lang="en-US" sz="1321" dirty="0"/>
          </a:p>
        </p:txBody>
      </p:sp>
      <p:sp>
        <p:nvSpPr>
          <p:cNvPr id="27" name="Text 18"/>
          <p:cNvSpPr/>
          <p:nvPr/>
        </p:nvSpPr>
        <p:spPr>
          <a:xfrm>
            <a:off x="358849" y="292395"/>
            <a:ext cx="7725218" cy="7642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509" b="1" dirty="0">
                <a:solidFill>
                  <a:srgbClr val="2E32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Current Lighting Workflow is Fragmented,</a:t>
            </a:r>
            <a:endParaRPr lang="en-US" sz="2509" dirty="0"/>
          </a:p>
          <a:p>
            <a:pPr marL="0" indent="0" algn="l">
              <a:buNone/>
            </a:pPr>
            <a:r>
              <a:rPr lang="en-US" sz="2509" b="1" dirty="0">
                <a:solidFill>
                  <a:srgbClr val="2E323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Consuming High-Value Time on Low-Value Tasks</a:t>
            </a:r>
            <a:endParaRPr lang="en-US" sz="2509" dirty="0"/>
          </a:p>
        </p:txBody>
      </p:sp>
      <p:sp>
        <p:nvSpPr>
          <p:cNvPr id="28" name="Text 19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F5F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2" y="2874113"/>
            <a:ext cx="332267" cy="265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4" y="2066703"/>
            <a:ext cx="1611497" cy="161149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634" y="2611622"/>
            <a:ext cx="524983" cy="51833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678451" y="3741331"/>
            <a:ext cx="1295843" cy="70108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54" b="1" dirty="0">
                <a:solidFill>
                  <a:srgbClr val="5E5E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2024-2025 Agentic</a:t>
            </a:r>
            <a:endParaRPr lang="en-US" sz="1054" dirty="0"/>
          </a:p>
          <a:p>
            <a:pPr marL="0" indent="0" algn="ctr">
              <a:buNone/>
            </a:pPr>
            <a:r>
              <a:rPr lang="en-US" sz="1054" b="1" dirty="0">
                <a:solidFill>
                  <a:srgbClr val="5E5E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Coding Tools ("Al</a:t>
            </a:r>
            <a:endParaRPr lang="en-US" sz="1054" dirty="0"/>
          </a:p>
          <a:p>
            <a:pPr marL="0" indent="0" algn="ctr">
              <a:buNone/>
            </a:pPr>
            <a:r>
              <a:rPr lang="en-US" sz="1054" b="1" dirty="0">
                <a:solidFill>
                  <a:srgbClr val="5E5E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engineers")</a:t>
            </a:r>
            <a:endParaRPr lang="en-US" sz="1054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942" y="2508619"/>
            <a:ext cx="750924" cy="754247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435770" y="3944015"/>
            <a:ext cx="1103128" cy="4884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70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Mass-Market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Moment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565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(ChatGPT)</a:t>
            </a:r>
            <a:endParaRPr lang="en-US" sz="1070" dirty="0"/>
          </a:p>
        </p:txBody>
      </p:sp>
      <p:sp>
        <p:nvSpPr>
          <p:cNvPr id="10" name="Text 3"/>
          <p:cNvSpPr/>
          <p:nvPr/>
        </p:nvSpPr>
        <p:spPr>
          <a:xfrm>
            <a:off x="4827846" y="3747977"/>
            <a:ext cx="318977" cy="15284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86" b="1" dirty="0">
                <a:solidFill>
                  <a:srgbClr val="5A5A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2022</a:t>
            </a:r>
            <a:endParaRPr lang="en-US" sz="1086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259" y="2508619"/>
            <a:ext cx="754247" cy="754247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828" y="2877436"/>
            <a:ext cx="588113" cy="19936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521660" y="3940692"/>
            <a:ext cx="880509" cy="3222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70" b="1" dirty="0">
                <a:solidFill>
                  <a:srgbClr val="606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06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Foundations</a:t>
            </a:r>
            <a:endParaRPr lang="en-US" sz="1070" dirty="0"/>
          </a:p>
        </p:txBody>
      </p:sp>
      <p:sp>
        <p:nvSpPr>
          <p:cNvPr id="14" name="Text 5"/>
          <p:cNvSpPr/>
          <p:nvPr/>
        </p:nvSpPr>
        <p:spPr>
          <a:xfrm>
            <a:off x="814055" y="3747977"/>
            <a:ext cx="302363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28" b="1" dirty="0">
                <a:solidFill>
                  <a:srgbClr val="5757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2012</a:t>
            </a:r>
            <a:endParaRPr lang="en-US" sz="1128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77" y="2508619"/>
            <a:ext cx="754247" cy="754247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206381" y="3940692"/>
            <a:ext cx="873863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70" b="1" dirty="0">
                <a:solidFill>
                  <a:srgbClr val="6161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GPT-3 &amp; LLMs</a:t>
            </a:r>
            <a:endParaRPr lang="en-US" sz="1070" dirty="0"/>
          </a:p>
        </p:txBody>
      </p:sp>
      <p:sp>
        <p:nvSpPr>
          <p:cNvPr id="17" name="Text 7"/>
          <p:cNvSpPr/>
          <p:nvPr/>
        </p:nvSpPr>
        <p:spPr>
          <a:xfrm>
            <a:off x="3485485" y="3747977"/>
            <a:ext cx="322299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78" b="1" dirty="0">
                <a:solidFill>
                  <a:srgbClr val="575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2020</a:t>
            </a:r>
            <a:endParaRPr lang="en-US" sz="1078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221" y="2508619"/>
            <a:ext cx="754247" cy="754247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0468" y="2877436"/>
            <a:ext cx="584791" cy="1661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691241" y="3940692"/>
            <a:ext cx="1242680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096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</a:t>
            </a:r>
            <a:endParaRPr lang="en-US" sz="1096" dirty="0"/>
          </a:p>
          <a:p>
            <a:pPr marL="0" indent="0" algn="ctr">
              <a:buNone/>
            </a:pPr>
            <a:r>
              <a:rPr lang="en-US" sz="1096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Reinforcement</a:t>
            </a:r>
            <a:endParaRPr lang="en-US" sz="1096" dirty="0"/>
          </a:p>
          <a:p>
            <a:pPr marL="0" indent="0" algn="ctr">
              <a:buNone/>
            </a:pPr>
            <a:r>
              <a:rPr lang="en-US" sz="1096" b="1" dirty="0">
                <a:solidFill>
                  <a:srgbClr val="6969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</a:t>
            </a:r>
            <a:endParaRPr lang="en-US" sz="1096" dirty="0"/>
          </a:p>
        </p:txBody>
      </p:sp>
      <p:sp>
        <p:nvSpPr>
          <p:cNvPr id="21" name="Text 9"/>
          <p:cNvSpPr/>
          <p:nvPr/>
        </p:nvSpPr>
        <p:spPr>
          <a:xfrm>
            <a:off x="2159738" y="3747977"/>
            <a:ext cx="302363" cy="1561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12" b="1" dirty="0">
                <a:solidFill>
                  <a:srgbClr val="5858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2016</a:t>
            </a:r>
            <a:endParaRPr lang="en-US" sz="1112" dirty="0"/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538" y="2508619"/>
            <a:ext cx="754247" cy="754247"/>
          </a:xfrm>
          <a:prstGeom prst="rect">
            <a:avLst/>
          </a:prstGeom>
        </p:spPr>
      </p:pic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8108" y="2877436"/>
            <a:ext cx="584791" cy="16613"/>
          </a:xfrm>
          <a:prstGeom prst="rect">
            <a:avLst/>
          </a:prstGeom>
        </p:spPr>
      </p:pic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2424" y="2877436"/>
            <a:ext cx="584791" cy="16613"/>
          </a:xfrm>
          <a:prstGeom prst="rect">
            <a:avLst/>
          </a:prstGeom>
        </p:spPr>
      </p:pic>
      <p:pic>
        <p:nvPicPr>
          <p:cNvPr id="2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77436"/>
            <a:ext cx="571500" cy="19936"/>
          </a:xfrm>
          <a:prstGeom prst="rect">
            <a:avLst/>
          </a:prstGeom>
        </p:spPr>
      </p:pic>
      <p:sp>
        <p:nvSpPr>
          <p:cNvPr id="26" name="Text 10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060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27" name="Text 11"/>
          <p:cNvSpPr/>
          <p:nvPr/>
        </p:nvSpPr>
        <p:spPr>
          <a:xfrm>
            <a:off x="7123814" y="3741331"/>
            <a:ext cx="1491881" cy="7077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981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981" dirty="0"/>
          </a:p>
          <a:p>
            <a:pPr marL="0" indent="0" algn="ctr">
              <a:buNone/>
            </a:pPr>
            <a:r>
              <a:rPr lang="en-US" sz="981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and Agents</a:t>
            </a:r>
            <a:endParaRPr lang="en-US" sz="981" dirty="0"/>
          </a:p>
          <a:p>
            <a:pPr marL="0" indent="0" algn="ctr">
              <a:buNone/>
            </a:pPr>
            <a:r>
              <a:rPr lang="en-US" sz="981" b="1" dirty="0">
                <a:solidFill>
                  <a:srgbClr val="43434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AEC Disciplines</a:t>
            </a:r>
            <a:endParaRPr lang="en-US" sz="981" dirty="0"/>
          </a:p>
        </p:txBody>
      </p:sp>
      <p:sp>
        <p:nvSpPr>
          <p:cNvPr id="28" name="Text 12"/>
          <p:cNvSpPr/>
          <p:nvPr/>
        </p:nvSpPr>
        <p:spPr>
          <a:xfrm>
            <a:off x="501724" y="1614820"/>
            <a:ext cx="7748477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34" b="1" dirty="0">
                <a:solidFill>
                  <a:srgbClr val="5858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platform that harnesses this shift, starting with lighting—a high-value, well-understood workflow.</a:t>
            </a:r>
            <a:endParaRPr lang="en-US" sz="1434" dirty="0"/>
          </a:p>
        </p:txBody>
      </p:sp>
      <p:sp>
        <p:nvSpPr>
          <p:cNvPr id="29" name="Text 13"/>
          <p:cNvSpPr/>
          <p:nvPr/>
        </p:nvSpPr>
        <p:spPr>
          <a:xfrm>
            <a:off x="1378910" y="1378910"/>
            <a:ext cx="7010843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84" b="1" dirty="0">
                <a:solidFill>
                  <a:srgbClr val="5959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competitive advantage is moving to custom, agent-like tools. Our opportunity is to build</a:t>
            </a:r>
            <a:endParaRPr lang="en-US" sz="1384" dirty="0"/>
          </a:p>
        </p:txBody>
      </p:sp>
      <p:sp>
        <p:nvSpPr>
          <p:cNvPr id="30" name="Text 14"/>
          <p:cNvSpPr/>
          <p:nvPr/>
        </p:nvSpPr>
        <p:spPr>
          <a:xfrm>
            <a:off x="501724" y="1395523"/>
            <a:ext cx="850605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9" b="1" dirty="0">
                <a:solidFill>
                  <a:srgbClr val="3E3E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</a:t>
            </a:r>
            <a:endParaRPr lang="en-US" sz="1279" dirty="0"/>
          </a:p>
        </p:txBody>
      </p:sp>
      <p:sp>
        <p:nvSpPr>
          <p:cNvPr id="31" name="Text 15"/>
          <p:cNvSpPr/>
          <p:nvPr/>
        </p:nvSpPr>
        <p:spPr>
          <a:xfrm>
            <a:off x="498401" y="441916"/>
            <a:ext cx="6432698" cy="84728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781" b="1" dirty="0">
                <a:solidFill>
                  <a:srgbClr val="2E33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Al's Role is Shifting from Assistant to</a:t>
            </a:r>
            <a:endParaRPr lang="en-US" sz="2781" dirty="0"/>
          </a:p>
          <a:p>
            <a:pPr marL="0" indent="0" algn="l">
              <a:buNone/>
            </a:pPr>
            <a:r>
              <a:rPr lang="en-US" sz="2781" b="1" dirty="0">
                <a:solidFill>
                  <a:srgbClr val="2E33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Workflow Engine</a:t>
            </a:r>
            <a:endParaRPr lang="en-US" sz="278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F1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0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2235" y="4429125"/>
            <a:ext cx="8406366" cy="4385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337" b="1" dirty="0">
                <a:solidFill>
                  <a:srgbClr val="5858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is a designer-facing web platform that provides a single, organized workspace. It connects to existing project</a:t>
            </a:r>
            <a:endParaRPr lang="en-US" sz="1337" dirty="0"/>
          </a:p>
          <a:p>
            <a:pPr marL="0" indent="0" algn="l">
              <a:buNone/>
            </a:pPr>
            <a:r>
              <a:rPr lang="en-US" sz="1337" b="1" dirty="0">
                <a:solidFill>
                  <a:srgbClr val="5858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locations, adding targeted tools for automation and analysis while avoiding a heavy, risky data migration.</a:t>
            </a:r>
            <a:endParaRPr lang="en-US" sz="1337" dirty="0"/>
          </a:p>
        </p:txBody>
      </p:sp>
      <p:sp>
        <p:nvSpPr>
          <p:cNvPr id="6" name="Text 3"/>
          <p:cNvSpPr/>
          <p:nvPr/>
        </p:nvSpPr>
        <p:spPr>
          <a:xfrm>
            <a:off x="6802634" y="3817753"/>
            <a:ext cx="1315779" cy="3289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054" b="1" dirty="0">
                <a:solidFill>
                  <a:srgbClr val="5C889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Amplify</a:t>
            </a:r>
            <a:endParaRPr lang="en-US" sz="205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430" y="3877561"/>
            <a:ext cx="272459" cy="2060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11392" y="3841012"/>
            <a:ext cx="1315779" cy="28242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130" b="1" dirty="0">
                <a:solidFill>
                  <a:srgbClr val="5B879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Automate</a:t>
            </a:r>
            <a:endParaRPr lang="en-US" sz="213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89" y="3877561"/>
            <a:ext cx="272459" cy="2060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99965" y="3827721"/>
            <a:ext cx="3335965" cy="3056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195" b="1" dirty="0">
                <a:solidFill>
                  <a:srgbClr val="618C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 	  Centralize</a:t>
            </a:r>
            <a:endParaRPr lang="en-US" sz="219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564" y="1375587"/>
            <a:ext cx="5761517" cy="2073349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172" y="2744529"/>
            <a:ext cx="1531753" cy="5814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80244" y="2997052"/>
            <a:ext cx="1013416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8" b="1" dirty="0">
                <a:solidFill>
                  <a:srgbClr val="5959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Drives</a:t>
            </a:r>
            <a:endParaRPr lang="en-US" sz="1198" dirty="0"/>
          </a:p>
        </p:txBody>
      </p:sp>
      <p:sp>
        <p:nvSpPr>
          <p:cNvPr id="14" name="Text 7"/>
          <p:cNvSpPr/>
          <p:nvPr/>
        </p:nvSpPr>
        <p:spPr>
          <a:xfrm>
            <a:off x="4176602" y="2820951"/>
            <a:ext cx="827346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C5C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SharePoint/</a:t>
            </a:r>
            <a:endParaRPr lang="en-US" sz="1185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683" y="2711302"/>
            <a:ext cx="66453" cy="634631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459" y="970221"/>
            <a:ext cx="1744404" cy="1063256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9477" y="1442041"/>
            <a:ext cx="505047" cy="405366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050590" y="2900695"/>
            <a:ext cx="681148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C5C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Newforma</a:t>
            </a:r>
            <a:endParaRPr lang="en-US" sz="1190" dirty="0"/>
          </a:p>
        </p:txBody>
      </p:sp>
      <p:sp>
        <p:nvSpPr>
          <p:cNvPr id="19" name="Text 9"/>
          <p:cNvSpPr/>
          <p:nvPr/>
        </p:nvSpPr>
        <p:spPr>
          <a:xfrm>
            <a:off x="2608299" y="2904017"/>
            <a:ext cx="332267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8" b="1" dirty="0">
                <a:solidFill>
                  <a:srgbClr val="5354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Revit</a:t>
            </a:r>
            <a:endParaRPr lang="en-US" sz="1198" dirty="0"/>
          </a:p>
        </p:txBody>
      </p:sp>
      <p:sp>
        <p:nvSpPr>
          <p:cNvPr id="20" name="Text 10"/>
          <p:cNvSpPr/>
          <p:nvPr/>
        </p:nvSpPr>
        <p:spPr>
          <a:xfrm>
            <a:off x="4625163" y="2408939"/>
            <a:ext cx="794119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670" dirty="0">
                <a:solidFill>
                  <a:srgbClr val="8A8A8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to existing</a:t>
            </a:r>
            <a:endParaRPr lang="en-US" sz="670" dirty="0"/>
          </a:p>
          <a:p>
            <a:pPr marL="0" indent="0" algn="l">
              <a:buNone/>
            </a:pPr>
            <a:r>
              <a:rPr lang="en-US" sz="670" dirty="0">
                <a:solidFill>
                  <a:srgbClr val="8A8A8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locations</a:t>
            </a:r>
            <a:endParaRPr lang="en-US" sz="670" dirty="0"/>
          </a:p>
        </p:txBody>
      </p:sp>
      <p:sp>
        <p:nvSpPr>
          <p:cNvPr id="21" name="Text 11"/>
          <p:cNvSpPr/>
          <p:nvPr/>
        </p:nvSpPr>
        <p:spPr>
          <a:xfrm>
            <a:off x="4056985" y="1192840"/>
            <a:ext cx="1056610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94" b="1" dirty="0">
                <a:solidFill>
                  <a:srgbClr val="3E3E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Web Portal</a:t>
            </a:r>
            <a:endParaRPr lang="en-US" sz="1094" dirty="0"/>
          </a:p>
        </p:txBody>
      </p:sp>
      <p:sp>
        <p:nvSpPr>
          <p:cNvPr id="22" name="Text 12"/>
          <p:cNvSpPr/>
          <p:nvPr/>
        </p:nvSpPr>
        <p:spPr>
          <a:xfrm>
            <a:off x="355526" y="292395"/>
            <a:ext cx="8456206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551" b="1" dirty="0">
                <a:solidFill>
                  <a:srgbClr val="393D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Solution: Centralize the Experience, Not the Data</a:t>
            </a:r>
            <a:endParaRPr lang="en-US" sz="2551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AD266C65-A0DF-A8E8-240A-326DC30C2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633" y="3882483"/>
            <a:ext cx="272459" cy="206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67" y="1697887"/>
            <a:ext cx="531628" cy="22261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218" y="4223119"/>
            <a:ext cx="365494" cy="3289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3020311"/>
            <a:ext cx="505047" cy="302363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399596" y="4365994"/>
            <a:ext cx="1086515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minimal</a:t>
            </a:r>
            <a:endParaRPr lang="en-US" sz="1190" dirty="0"/>
          </a:p>
        </p:txBody>
      </p:sp>
      <p:sp>
        <p:nvSpPr>
          <p:cNvPr id="9" name="Shape 1"/>
          <p:cNvSpPr/>
          <p:nvPr/>
        </p:nvSpPr>
        <p:spPr>
          <a:xfrm>
            <a:off x="6798192" y="1564980"/>
            <a:ext cx="1967023" cy="2648172"/>
          </a:xfrm>
          <a:prstGeom prst="rect">
            <a:avLst/>
          </a:prstGeom>
          <a:solidFill>
            <a:srgbClr val="D7D7D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2471" y="3302738"/>
            <a:ext cx="478465" cy="505047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2471" y="2312581"/>
            <a:ext cx="478465" cy="465174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7193590" y="3844334"/>
            <a:ext cx="1196163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64" b="1" dirty="0">
                <a:solidFill>
                  <a:srgbClr val="505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QA/QC Assistant</a:t>
            </a:r>
            <a:endParaRPr lang="en-US" sz="1264" dirty="0"/>
          </a:p>
        </p:txBody>
      </p:sp>
      <p:sp>
        <p:nvSpPr>
          <p:cNvPr id="13" name="Text 3"/>
          <p:cNvSpPr/>
          <p:nvPr/>
        </p:nvSpPr>
        <p:spPr>
          <a:xfrm>
            <a:off x="7186945" y="2817628"/>
            <a:ext cx="1209453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95" b="1" dirty="0">
                <a:solidFill>
                  <a:srgbClr val="505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</a:t>
            </a:r>
            <a:endParaRPr lang="en-US" sz="1295" dirty="0"/>
          </a:p>
        </p:txBody>
      </p:sp>
      <p:sp>
        <p:nvSpPr>
          <p:cNvPr id="14" name="Text 4"/>
          <p:cNvSpPr/>
          <p:nvPr/>
        </p:nvSpPr>
        <p:spPr>
          <a:xfrm>
            <a:off x="7014166" y="1651369"/>
            <a:ext cx="1555012" cy="42198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308" b="1" dirty="0">
                <a:solidFill>
                  <a:srgbClr val="39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Tool Suite</a:t>
            </a:r>
            <a:endParaRPr lang="en-US" sz="1308" dirty="0"/>
          </a:p>
          <a:p>
            <a:pPr marL="0" indent="0" algn="ctr">
              <a:buNone/>
            </a:pPr>
            <a:r>
              <a:rPr lang="en-US" sz="1308" b="1" dirty="0">
                <a:solidFill>
                  <a:srgbClr val="393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(Phase 1)</a:t>
            </a:r>
            <a:endParaRPr lang="en-US" sz="1308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5262" y="2169706"/>
            <a:ext cx="2046767" cy="200025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4750" y="3276157"/>
            <a:ext cx="1724468" cy="727666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4056985" y="3738009"/>
            <a:ext cx="1076547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37" b="1" dirty="0">
                <a:solidFill>
                  <a:srgbClr val="7895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Indexing Layer</a:t>
            </a:r>
            <a:endParaRPr lang="en-US" sz="1337" dirty="0"/>
          </a:p>
        </p:txBody>
      </p:sp>
      <p:sp>
        <p:nvSpPr>
          <p:cNvPr id="18" name="Text 6"/>
          <p:cNvSpPr/>
          <p:nvPr/>
        </p:nvSpPr>
        <p:spPr>
          <a:xfrm>
            <a:off x="4136730" y="3548616"/>
            <a:ext cx="936994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353" b="1" dirty="0">
                <a:solidFill>
                  <a:srgbClr val="819EA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On-Demand</a:t>
            </a:r>
            <a:endParaRPr lang="en-US" sz="1353" dirty="0"/>
          </a:p>
        </p:txBody>
      </p:sp>
      <p:sp>
        <p:nvSpPr>
          <p:cNvPr id="19" name="Text 7"/>
          <p:cNvSpPr/>
          <p:nvPr/>
        </p:nvSpPr>
        <p:spPr>
          <a:xfrm>
            <a:off x="4103503" y="3359224"/>
            <a:ext cx="983512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37" b="1" dirty="0">
                <a:solidFill>
                  <a:srgbClr val="849FA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Access &amp;</a:t>
            </a:r>
            <a:endParaRPr lang="en-US" sz="1337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8073" y="2595009"/>
            <a:ext cx="1721145" cy="601404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4050340" y="2701334"/>
            <a:ext cx="1079869" cy="382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316" b="1" dirty="0">
                <a:solidFill>
                  <a:srgbClr val="7896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 Shell</a:t>
            </a:r>
            <a:endParaRPr lang="en-US" sz="1316" dirty="0"/>
          </a:p>
          <a:p>
            <a:pPr marL="0" indent="0" algn="ctr">
              <a:buNone/>
            </a:pPr>
            <a:r>
              <a:rPr lang="en-US" sz="1316" b="1" dirty="0">
                <a:solidFill>
                  <a:srgbClr val="7896A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(Frontend)</a:t>
            </a:r>
            <a:endParaRPr lang="en-US" sz="1316" dirty="0"/>
          </a:p>
        </p:txBody>
      </p:sp>
      <p:sp>
        <p:nvSpPr>
          <p:cNvPr id="22" name="Text 9"/>
          <p:cNvSpPr/>
          <p:nvPr/>
        </p:nvSpPr>
        <p:spPr>
          <a:xfrm>
            <a:off x="4043695" y="2279355"/>
            <a:ext cx="1093160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345" b="1" dirty="0">
                <a:solidFill>
                  <a:srgbClr val="3636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Platform</a:t>
            </a:r>
            <a:endParaRPr lang="en-US" sz="1345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8706" y="3103378"/>
            <a:ext cx="687794" cy="126262"/>
          </a:xfrm>
          <a:prstGeom prst="rect">
            <a:avLst/>
          </a:prstGeom>
        </p:spPr>
      </p:pic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422" y="3020311"/>
            <a:ext cx="1189517" cy="302363"/>
          </a:xfrm>
          <a:prstGeom prst="rect">
            <a:avLst/>
          </a:prstGeom>
        </p:spPr>
      </p:pic>
      <p:pic>
        <p:nvPicPr>
          <p:cNvPr id="2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721" y="1564980"/>
            <a:ext cx="1963701" cy="3013666"/>
          </a:xfrm>
          <a:prstGeom prst="rect">
            <a:avLst/>
          </a:prstGeom>
        </p:spPr>
      </p:pic>
      <p:pic>
        <p:nvPicPr>
          <p:cNvPr id="2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000" y="3767913"/>
            <a:ext cx="478465" cy="431948"/>
          </a:xfrm>
          <a:prstGeom prst="rect">
            <a:avLst/>
          </a:prstGeom>
        </p:spPr>
      </p:pic>
      <p:pic>
        <p:nvPicPr>
          <p:cNvPr id="2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6355" y="2990407"/>
            <a:ext cx="491756" cy="398721"/>
          </a:xfrm>
          <a:prstGeom prst="rect">
            <a:avLst/>
          </a:prstGeom>
        </p:spPr>
      </p:pic>
      <p:pic>
        <p:nvPicPr>
          <p:cNvPr id="2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2744" y="2212901"/>
            <a:ext cx="318977" cy="392076"/>
          </a:xfrm>
          <a:prstGeom prst="rect">
            <a:avLst/>
          </a:prstGeom>
        </p:spPr>
      </p:pic>
      <p:sp>
        <p:nvSpPr>
          <p:cNvPr id="29" name="Text 10"/>
          <p:cNvSpPr/>
          <p:nvPr/>
        </p:nvSpPr>
        <p:spPr>
          <a:xfrm>
            <a:off x="820701" y="4239733"/>
            <a:ext cx="1143000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5353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Shares</a:t>
            </a:r>
            <a:endParaRPr lang="en-US" sz="1292" dirty="0"/>
          </a:p>
        </p:txBody>
      </p:sp>
      <p:sp>
        <p:nvSpPr>
          <p:cNvPr id="30" name="Text 11"/>
          <p:cNvSpPr/>
          <p:nvPr/>
        </p:nvSpPr>
        <p:spPr>
          <a:xfrm>
            <a:off x="1000125" y="3422355"/>
            <a:ext cx="784151" cy="1661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5050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SharePoint</a:t>
            </a:r>
            <a:endParaRPr lang="en-US" sz="1292" dirty="0"/>
          </a:p>
        </p:txBody>
      </p:sp>
      <p:sp>
        <p:nvSpPr>
          <p:cNvPr id="31" name="Text 12"/>
          <p:cNvSpPr/>
          <p:nvPr/>
        </p:nvSpPr>
        <p:spPr>
          <a:xfrm>
            <a:off x="1216099" y="2641526"/>
            <a:ext cx="358849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343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Revit</a:t>
            </a:r>
            <a:endParaRPr lang="en-US" sz="1300" dirty="0"/>
          </a:p>
        </p:txBody>
      </p:sp>
      <p:sp>
        <p:nvSpPr>
          <p:cNvPr id="32" name="Text 13"/>
          <p:cNvSpPr/>
          <p:nvPr/>
        </p:nvSpPr>
        <p:spPr>
          <a:xfrm>
            <a:off x="807410" y="1654692"/>
            <a:ext cx="1169581" cy="402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342" b="1" dirty="0">
                <a:solidFill>
                  <a:srgbClr val="3636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</a:t>
            </a:r>
            <a:endParaRPr lang="en-US" sz="1342" dirty="0"/>
          </a:p>
          <a:p>
            <a:pPr marL="0" indent="0" algn="ctr">
              <a:buNone/>
            </a:pPr>
            <a:r>
              <a:rPr lang="en-US" sz="1342" b="1" dirty="0">
                <a:solidFill>
                  <a:srgbClr val="3636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</a:t>
            </a:r>
            <a:endParaRPr lang="en-US" sz="1342" dirty="0"/>
          </a:p>
        </p:txBody>
      </p:sp>
      <p:sp>
        <p:nvSpPr>
          <p:cNvPr id="33" name="Text 14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61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34" name="Text 15"/>
          <p:cNvSpPr/>
          <p:nvPr/>
        </p:nvSpPr>
        <p:spPr>
          <a:xfrm>
            <a:off x="5877811" y="4555387"/>
            <a:ext cx="2342485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6363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 *only* when a tool is run.</a:t>
            </a:r>
            <a:endParaRPr lang="en-US" sz="1201" dirty="0"/>
          </a:p>
        </p:txBody>
      </p:sp>
      <p:sp>
        <p:nvSpPr>
          <p:cNvPr id="35" name="Text 16"/>
          <p:cNvSpPr/>
          <p:nvPr/>
        </p:nvSpPr>
        <p:spPr>
          <a:xfrm>
            <a:off x="5877811" y="4379285"/>
            <a:ext cx="1491881" cy="1628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091" b="1" dirty="0">
                <a:solidFill>
                  <a:srgbClr val="4243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On-Demand Indexing:</a:t>
            </a:r>
            <a:endParaRPr lang="en-US" sz="1091" dirty="0"/>
          </a:p>
        </p:txBody>
      </p:sp>
      <p:sp>
        <p:nvSpPr>
          <p:cNvPr id="36" name="Text 17"/>
          <p:cNvSpPr/>
          <p:nvPr/>
        </p:nvSpPr>
        <p:spPr>
          <a:xfrm>
            <a:off x="2967148" y="1648047"/>
            <a:ext cx="2801015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6160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operations, especially writes back to Revit,</a:t>
            </a:r>
            <a:endParaRPr lang="en-US" sz="1180" dirty="0"/>
          </a:p>
          <a:p>
            <a:pPr marL="0" indent="0" algn="l">
              <a:buNone/>
            </a:pPr>
            <a:r>
              <a:rPr lang="en-US" sz="1180" b="1" dirty="0">
                <a:solidFill>
                  <a:srgbClr val="6160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 explicit and logged.</a:t>
            </a:r>
            <a:endParaRPr lang="en-US" sz="1180" dirty="0"/>
          </a:p>
        </p:txBody>
      </p:sp>
      <p:sp>
        <p:nvSpPr>
          <p:cNvPr id="37" name="Text 18"/>
          <p:cNvSpPr/>
          <p:nvPr/>
        </p:nvSpPr>
        <p:spPr>
          <a:xfrm>
            <a:off x="5572125" y="1448686"/>
            <a:ext cx="189392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2" b="1" dirty="0">
                <a:solidFill>
                  <a:srgbClr val="4A4A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</a:t>
            </a:r>
            <a:endParaRPr lang="en-US" sz="1272" dirty="0"/>
          </a:p>
        </p:txBody>
      </p:sp>
      <p:sp>
        <p:nvSpPr>
          <p:cNvPr id="38" name="Text 19"/>
          <p:cNvSpPr/>
          <p:nvPr/>
        </p:nvSpPr>
        <p:spPr>
          <a:xfrm>
            <a:off x="2967148" y="1452009"/>
            <a:ext cx="2575073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75" b="1" dirty="0">
                <a:solidFill>
                  <a:srgbClr val="4949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Scoped, On-Demand Revit Connector:</a:t>
            </a:r>
            <a:endParaRPr lang="en-US" sz="1075" dirty="0"/>
          </a:p>
        </p:txBody>
      </p:sp>
      <p:sp>
        <p:nvSpPr>
          <p:cNvPr id="39" name="Text 20"/>
          <p:cNvSpPr/>
          <p:nvPr/>
        </p:nvSpPr>
        <p:spPr>
          <a:xfrm>
            <a:off x="412012" y="867218"/>
            <a:ext cx="7392951" cy="4718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62" b="1" dirty="0">
                <a:solidFill>
                  <a:srgbClr val="51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Our modern approach respects our existing infrastructure and avoids risky,</a:t>
            </a:r>
            <a:endParaRPr lang="en-US" sz="1562" dirty="0"/>
          </a:p>
          <a:p>
            <a:pPr marL="0" indent="0" algn="l">
              <a:buNone/>
            </a:pPr>
            <a:r>
              <a:rPr lang="en-US" sz="1562" b="1" dirty="0">
                <a:solidFill>
                  <a:srgbClr val="5151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always-on data pipelines.</a:t>
            </a:r>
            <a:endParaRPr lang="en-US" sz="1562" dirty="0"/>
          </a:p>
        </p:txBody>
      </p:sp>
      <p:sp>
        <p:nvSpPr>
          <p:cNvPr id="40" name="Text 21"/>
          <p:cNvSpPr/>
          <p:nvPr/>
        </p:nvSpPr>
        <p:spPr>
          <a:xfrm>
            <a:off x="408689" y="388753"/>
            <a:ext cx="7439468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357" b="1" dirty="0">
                <a:solidFill>
                  <a:srgbClr val="363C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Smarter Architecture: Lightweight &amp; On-Demand</a:t>
            </a:r>
            <a:endParaRPr lang="en-US" sz="235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F1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65855" y="4947462"/>
            <a:ext cx="528305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19" b="1" dirty="0">
                <a:solidFill>
                  <a:srgbClr val="61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19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5" y="1963701"/>
            <a:ext cx="8449561" cy="2761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3910" y="4259669"/>
            <a:ext cx="1272584" cy="3654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85" b="1" dirty="0">
                <a:solidFill>
                  <a:srgbClr val="53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formal</a:t>
            </a:r>
            <a:endParaRPr lang="en-US" sz="1285" dirty="0"/>
          </a:p>
          <a:p>
            <a:pPr marL="0" indent="0" algn="l">
              <a:buNone/>
            </a:pPr>
            <a:r>
              <a:rPr lang="en-US" sz="1285" b="1" dirty="0">
                <a:solidFill>
                  <a:srgbClr val="53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data</a:t>
            </a:r>
            <a:endParaRPr lang="en-US" sz="1285" dirty="0"/>
          </a:p>
        </p:txBody>
      </p:sp>
      <p:sp>
        <p:nvSpPr>
          <p:cNvPr id="7" name="Text 3"/>
          <p:cNvSpPr/>
          <p:nvPr/>
        </p:nvSpPr>
        <p:spPr>
          <a:xfrm>
            <a:off x="5386055" y="4349381"/>
            <a:ext cx="1452009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69" b="1" dirty="0">
                <a:solidFill>
                  <a:srgbClr val="5C5D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Internal Beta Launch</a:t>
            </a:r>
            <a:endParaRPr lang="en-US" sz="1269" dirty="0"/>
          </a:p>
        </p:txBody>
      </p:sp>
      <p:sp>
        <p:nvSpPr>
          <p:cNvPr id="8" name="Text 4"/>
          <p:cNvSpPr/>
          <p:nvPr/>
        </p:nvSpPr>
        <p:spPr>
          <a:xfrm>
            <a:off x="3708105" y="4262991"/>
            <a:ext cx="973544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7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Internal Alpha</a:t>
            </a:r>
            <a:endParaRPr lang="en-US" sz="1277" dirty="0"/>
          </a:p>
          <a:p>
            <a:pPr marL="0" indent="0" algn="l">
              <a:buNone/>
            </a:pPr>
            <a:r>
              <a:rPr lang="en-US" sz="1277" b="1" dirty="0">
                <a:solidFill>
                  <a:srgbClr val="5252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</a:t>
            </a:r>
            <a:endParaRPr lang="en-US" sz="1277" dirty="0"/>
          </a:p>
        </p:txBody>
      </p:sp>
      <p:sp>
        <p:nvSpPr>
          <p:cNvPr id="9" name="Text 5"/>
          <p:cNvSpPr/>
          <p:nvPr/>
        </p:nvSpPr>
        <p:spPr>
          <a:xfrm>
            <a:off x="471820" y="4349381"/>
            <a:ext cx="1299166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7" b="1" dirty="0">
                <a:solidFill>
                  <a:srgbClr val="4141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Pilots &amp; Feedback</a:t>
            </a:r>
            <a:endParaRPr lang="en-US" sz="1177" dirty="0"/>
          </a:p>
        </p:txBody>
      </p:sp>
      <p:sp>
        <p:nvSpPr>
          <p:cNvPr id="10" name="Text 6"/>
          <p:cNvSpPr/>
          <p:nvPr/>
        </p:nvSpPr>
        <p:spPr>
          <a:xfrm>
            <a:off x="7097233" y="3751299"/>
            <a:ext cx="1322424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92" b="1" dirty="0">
                <a:solidFill>
                  <a:srgbClr val="5F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Bi-directional sync</a:t>
            </a:r>
            <a:endParaRPr lang="en-US" sz="1292" dirty="0"/>
          </a:p>
          <a:p>
            <a:pPr marL="0" indent="0" algn="l">
              <a:buNone/>
            </a:pPr>
            <a:r>
              <a:rPr lang="en-US" sz="1292" b="1" dirty="0">
                <a:solidFill>
                  <a:srgbClr val="5F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PoC</a:t>
            </a:r>
            <a:endParaRPr lang="en-US" sz="1292" dirty="0"/>
          </a:p>
        </p:txBody>
      </p:sp>
      <p:sp>
        <p:nvSpPr>
          <p:cNvPr id="11" name="Text 7"/>
          <p:cNvSpPr/>
          <p:nvPr/>
        </p:nvSpPr>
        <p:spPr>
          <a:xfrm>
            <a:off x="5376087" y="3751299"/>
            <a:ext cx="1488558" cy="3654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7" b="1" dirty="0">
                <a:solidFill>
                  <a:srgbClr val="B7D2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v1.0 of Scoped Revit</a:t>
            </a:r>
            <a:endParaRPr lang="en-US" sz="1177" dirty="0"/>
          </a:p>
          <a:p>
            <a:pPr marL="0" indent="0" algn="l">
              <a:buNone/>
            </a:pPr>
            <a:r>
              <a:rPr lang="en-US" sz="1177" b="1" dirty="0">
                <a:solidFill>
                  <a:srgbClr val="B7D2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Connector</a:t>
            </a:r>
            <a:endParaRPr lang="en-US" sz="1177" dirty="0"/>
          </a:p>
        </p:txBody>
      </p:sp>
      <p:sp>
        <p:nvSpPr>
          <p:cNvPr id="12" name="Text 8"/>
          <p:cNvSpPr/>
          <p:nvPr/>
        </p:nvSpPr>
        <p:spPr>
          <a:xfrm>
            <a:off x="3704782" y="3751299"/>
            <a:ext cx="1545044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90" b="1" dirty="0">
                <a:solidFill>
                  <a:srgbClr val="5C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PoC for one-way</a:t>
            </a:r>
            <a:endParaRPr lang="en-US" sz="1290" dirty="0"/>
          </a:p>
          <a:p>
            <a:pPr marL="0" indent="0" algn="l">
              <a:buNone/>
            </a:pPr>
            <a:r>
              <a:rPr lang="en-US" sz="1290" b="1" dirty="0">
                <a:solidFill>
                  <a:srgbClr val="5C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push</a:t>
            </a:r>
            <a:endParaRPr lang="en-US" sz="1290" dirty="0"/>
          </a:p>
        </p:txBody>
      </p:sp>
      <p:sp>
        <p:nvSpPr>
          <p:cNvPr id="13" name="Text 9"/>
          <p:cNvSpPr/>
          <p:nvPr/>
        </p:nvSpPr>
        <p:spPr>
          <a:xfrm>
            <a:off x="2023509" y="3837689"/>
            <a:ext cx="1322424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9" b="1" dirty="0">
                <a:solidFill>
                  <a:srgbClr val="5A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Recruit pilot teams</a:t>
            </a:r>
            <a:endParaRPr lang="en-US" sz="1279" dirty="0"/>
          </a:p>
        </p:txBody>
      </p:sp>
      <p:sp>
        <p:nvSpPr>
          <p:cNvPr id="14" name="Text 10"/>
          <p:cNvSpPr/>
          <p:nvPr/>
        </p:nvSpPr>
        <p:spPr>
          <a:xfrm>
            <a:off x="471820" y="3841012"/>
            <a:ext cx="1179549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7" b="1" dirty="0">
                <a:solidFill>
                  <a:srgbClr val="3D3D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Revit Connector</a:t>
            </a:r>
            <a:endParaRPr lang="en-US" sz="1167" dirty="0"/>
          </a:p>
        </p:txBody>
      </p:sp>
      <p:sp>
        <p:nvSpPr>
          <p:cNvPr id="15" name="Text 11"/>
          <p:cNvSpPr/>
          <p:nvPr/>
        </p:nvSpPr>
        <p:spPr>
          <a:xfrm>
            <a:off x="7093910" y="3090087"/>
            <a:ext cx="1342360" cy="5449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48" b="1" dirty="0">
                <a:solidFill>
                  <a:srgbClr val="54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 &amp;</a:t>
            </a:r>
            <a:endParaRPr lang="en-US" sz="1248" dirty="0"/>
          </a:p>
          <a:p>
            <a:pPr marL="0" indent="0" algn="l">
              <a:buNone/>
            </a:pPr>
            <a:r>
              <a:rPr lang="en-US" sz="1248" b="1" dirty="0">
                <a:solidFill>
                  <a:srgbClr val="54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QA/QC tools v1.0</a:t>
            </a:r>
            <a:endParaRPr lang="en-US" sz="1248" dirty="0"/>
          </a:p>
          <a:p>
            <a:pPr marL="0" indent="0" algn="l">
              <a:buNone/>
            </a:pPr>
            <a:r>
              <a:rPr lang="en-US" sz="1248" b="1" dirty="0">
                <a:solidFill>
                  <a:srgbClr val="5454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</a:t>
            </a:r>
            <a:endParaRPr lang="en-US" sz="1248" dirty="0"/>
          </a:p>
        </p:txBody>
      </p:sp>
      <p:sp>
        <p:nvSpPr>
          <p:cNvPr id="16" name="Text 12"/>
          <p:cNvSpPr/>
          <p:nvPr/>
        </p:nvSpPr>
        <p:spPr>
          <a:xfrm>
            <a:off x="5379410" y="3176477"/>
            <a:ext cx="1249326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9" b="1" dirty="0">
                <a:solidFill>
                  <a:srgbClr val="55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</a:t>
            </a:r>
            <a:endParaRPr lang="en-US" sz="1279" dirty="0"/>
          </a:p>
          <a:p>
            <a:pPr marL="0" indent="0" algn="l">
              <a:buNone/>
            </a:pPr>
            <a:r>
              <a:rPr lang="en-US" sz="1279" b="1" dirty="0">
                <a:solidFill>
                  <a:srgbClr val="55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(Beta) on 1st pilot</a:t>
            </a:r>
            <a:endParaRPr lang="en-US" sz="1279" dirty="0"/>
          </a:p>
        </p:txBody>
      </p:sp>
      <p:sp>
        <p:nvSpPr>
          <p:cNvPr id="17" name="Text 13"/>
          <p:cNvSpPr/>
          <p:nvPr/>
        </p:nvSpPr>
        <p:spPr>
          <a:xfrm>
            <a:off x="3704782" y="3176477"/>
            <a:ext cx="1275907" cy="3887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69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</a:t>
            </a:r>
            <a:endParaRPr lang="en-US" sz="1269" dirty="0"/>
          </a:p>
          <a:p>
            <a:pPr marL="0" indent="0" algn="l">
              <a:buNone/>
            </a:pPr>
            <a:r>
              <a:rPr lang="en-US" sz="1269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(Alpha) for testing</a:t>
            </a:r>
            <a:endParaRPr lang="en-US" sz="1269" dirty="0"/>
          </a:p>
        </p:txBody>
      </p:sp>
      <p:sp>
        <p:nvSpPr>
          <p:cNvPr id="18" name="Text 14"/>
          <p:cNvSpPr/>
          <p:nvPr/>
        </p:nvSpPr>
        <p:spPr>
          <a:xfrm>
            <a:off x="2020186" y="3266189"/>
            <a:ext cx="900445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7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research</a:t>
            </a:r>
            <a:endParaRPr lang="en-US" sz="1277" dirty="0"/>
          </a:p>
        </p:txBody>
      </p:sp>
      <p:sp>
        <p:nvSpPr>
          <p:cNvPr id="19" name="Text 15"/>
          <p:cNvSpPr/>
          <p:nvPr/>
        </p:nvSpPr>
        <p:spPr>
          <a:xfrm>
            <a:off x="471820" y="3266189"/>
            <a:ext cx="70440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3C3C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Tools</a:t>
            </a:r>
            <a:endParaRPr lang="en-US" sz="1175" dirty="0"/>
          </a:p>
        </p:txBody>
      </p:sp>
      <p:sp>
        <p:nvSpPr>
          <p:cNvPr id="20" name="Text 16"/>
          <p:cNvSpPr/>
          <p:nvPr/>
        </p:nvSpPr>
        <p:spPr>
          <a:xfrm>
            <a:off x="7100555" y="2691366"/>
            <a:ext cx="1395523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5959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tuning</a:t>
            </a:r>
            <a:endParaRPr lang="en-US" sz="1274" dirty="0"/>
          </a:p>
        </p:txBody>
      </p:sp>
      <p:sp>
        <p:nvSpPr>
          <p:cNvPr id="21" name="Text 17"/>
          <p:cNvSpPr/>
          <p:nvPr/>
        </p:nvSpPr>
        <p:spPr>
          <a:xfrm>
            <a:off x="5386055" y="2691366"/>
            <a:ext cx="1458654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57565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telemetry</a:t>
            </a:r>
            <a:endParaRPr lang="en-US" sz="1274" dirty="0"/>
          </a:p>
        </p:txBody>
      </p:sp>
      <p:sp>
        <p:nvSpPr>
          <p:cNvPr id="22" name="Text 18"/>
          <p:cNvSpPr/>
          <p:nvPr/>
        </p:nvSpPr>
        <p:spPr>
          <a:xfrm>
            <a:off x="3701459" y="2604977"/>
            <a:ext cx="1063256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2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project</a:t>
            </a:r>
            <a:endParaRPr lang="en-US" sz="1272" dirty="0"/>
          </a:p>
          <a:p>
            <a:pPr marL="0" indent="0" algn="l">
              <a:buNone/>
            </a:pPr>
            <a:r>
              <a:rPr lang="en-US" sz="1272" b="1" dirty="0">
                <a:solidFill>
                  <a:srgbClr val="5454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</a:t>
            </a:r>
            <a:endParaRPr lang="en-US" sz="1272" dirty="0"/>
          </a:p>
        </p:txBody>
      </p:sp>
      <p:sp>
        <p:nvSpPr>
          <p:cNvPr id="23" name="Text 19"/>
          <p:cNvSpPr/>
          <p:nvPr/>
        </p:nvSpPr>
        <p:spPr>
          <a:xfrm>
            <a:off x="2023509" y="2604977"/>
            <a:ext cx="1528430" cy="3654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58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tech stack,</a:t>
            </a:r>
            <a:endParaRPr lang="en-US" sz="1258" dirty="0"/>
          </a:p>
          <a:p>
            <a:pPr marL="0" indent="0" algn="l">
              <a:buNone/>
            </a:pPr>
            <a:r>
              <a:rPr lang="en-US" sz="1258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 PoC</a:t>
            </a:r>
            <a:endParaRPr lang="en-US" sz="1258" dirty="0"/>
          </a:p>
        </p:txBody>
      </p:sp>
      <p:sp>
        <p:nvSpPr>
          <p:cNvPr id="24" name="Text 20"/>
          <p:cNvSpPr/>
          <p:nvPr/>
        </p:nvSpPr>
        <p:spPr>
          <a:xfrm>
            <a:off x="468497" y="2688044"/>
            <a:ext cx="101341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3D3D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Platform</a:t>
            </a:r>
            <a:endParaRPr lang="en-US" sz="1169" dirty="0"/>
          </a:p>
        </p:txBody>
      </p:sp>
      <p:sp>
        <p:nvSpPr>
          <p:cNvPr id="25" name="Text 21"/>
          <p:cNvSpPr/>
          <p:nvPr/>
        </p:nvSpPr>
        <p:spPr>
          <a:xfrm>
            <a:off x="7093910" y="2066703"/>
            <a:ext cx="1305811" cy="3787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45" b="1" dirty="0">
                <a:solidFill>
                  <a:srgbClr val="37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Q4: Production</a:t>
            </a:r>
            <a:endParaRPr lang="en-US" sz="1245" dirty="0"/>
          </a:p>
          <a:p>
            <a:pPr marL="0" indent="0" algn="l">
              <a:buNone/>
            </a:pPr>
            <a:r>
              <a:rPr lang="en-US" sz="1245" b="1" dirty="0">
                <a:solidFill>
                  <a:srgbClr val="37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Scale</a:t>
            </a:r>
            <a:endParaRPr lang="en-US" sz="1245" dirty="0"/>
          </a:p>
        </p:txBody>
      </p:sp>
      <p:sp>
        <p:nvSpPr>
          <p:cNvPr id="26" name="Text 22"/>
          <p:cNvSpPr/>
          <p:nvPr/>
        </p:nvSpPr>
        <p:spPr>
          <a:xfrm>
            <a:off x="5379410" y="2070026"/>
            <a:ext cx="1302488" cy="37546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45" b="1" dirty="0">
                <a:solidFill>
                  <a:srgbClr val="3C3C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Q3: Integration</a:t>
            </a:r>
            <a:endParaRPr lang="en-US" sz="1245" dirty="0"/>
          </a:p>
          <a:p>
            <a:pPr marL="0" indent="0" algn="l">
              <a:buNone/>
            </a:pPr>
            <a:r>
              <a:rPr lang="en-US" sz="1245" b="1" dirty="0">
                <a:solidFill>
                  <a:srgbClr val="3C3C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Beta</a:t>
            </a:r>
            <a:endParaRPr lang="en-US" sz="1245" dirty="0"/>
          </a:p>
        </p:txBody>
      </p:sp>
      <p:sp>
        <p:nvSpPr>
          <p:cNvPr id="27" name="Text 23"/>
          <p:cNvSpPr/>
          <p:nvPr/>
        </p:nvSpPr>
        <p:spPr>
          <a:xfrm>
            <a:off x="3701459" y="2066703"/>
            <a:ext cx="1269262" cy="4053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7" b="1" dirty="0">
                <a:solidFill>
                  <a:srgbClr val="3838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Q2: Core Tools &amp;</a:t>
            </a:r>
            <a:endParaRPr lang="en-US" sz="1227" dirty="0"/>
          </a:p>
          <a:p>
            <a:pPr marL="0" indent="0" algn="l">
              <a:buNone/>
            </a:pPr>
            <a:r>
              <a:rPr lang="en-US" sz="1227" b="1" dirty="0">
                <a:solidFill>
                  <a:srgbClr val="3838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</a:t>
            </a:r>
            <a:endParaRPr lang="en-US" sz="1227" dirty="0"/>
          </a:p>
        </p:txBody>
      </p:sp>
      <p:sp>
        <p:nvSpPr>
          <p:cNvPr id="28" name="Text 24"/>
          <p:cNvSpPr/>
          <p:nvPr/>
        </p:nvSpPr>
        <p:spPr>
          <a:xfrm>
            <a:off x="2023509" y="2070026"/>
            <a:ext cx="1292520" cy="3987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27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Q1: Foundation &amp;</a:t>
            </a:r>
            <a:endParaRPr lang="en-US" sz="1227" dirty="0"/>
          </a:p>
          <a:p>
            <a:pPr marL="0" indent="0" algn="l">
              <a:buNone/>
            </a:pPr>
            <a:r>
              <a:rPr lang="en-US" sz="1227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Discovery</a:t>
            </a:r>
            <a:endParaRPr lang="en-US" sz="1227" dirty="0"/>
          </a:p>
        </p:txBody>
      </p:sp>
      <p:sp>
        <p:nvSpPr>
          <p:cNvPr id="29" name="Text 25"/>
          <p:cNvSpPr/>
          <p:nvPr/>
        </p:nvSpPr>
        <p:spPr>
          <a:xfrm>
            <a:off x="465174" y="2166384"/>
            <a:ext cx="946962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40" b="1" dirty="0">
                <a:solidFill>
                  <a:srgbClr val="3939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Workstream</a:t>
            </a:r>
            <a:endParaRPr lang="en-US" sz="1240" dirty="0"/>
          </a:p>
        </p:txBody>
      </p:sp>
      <p:sp>
        <p:nvSpPr>
          <p:cNvPr id="30" name="Text 26"/>
          <p:cNvSpPr/>
          <p:nvPr/>
        </p:nvSpPr>
        <p:spPr>
          <a:xfrm>
            <a:off x="395398" y="1438718"/>
            <a:ext cx="3993855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67" b="1" dirty="0">
                <a:solidFill>
                  <a:srgbClr val="4D4D4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phased tool releases and pilot feedback loops.</a:t>
            </a:r>
            <a:endParaRPr lang="en-US" sz="1567" dirty="0"/>
          </a:p>
        </p:txBody>
      </p:sp>
      <p:sp>
        <p:nvSpPr>
          <p:cNvPr id="31" name="Text 27"/>
          <p:cNvSpPr/>
          <p:nvPr/>
        </p:nvSpPr>
        <p:spPr>
          <a:xfrm>
            <a:off x="1362297" y="1172904"/>
            <a:ext cx="6804837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4" b="1" dirty="0">
                <a:solidFill>
                  <a:srgbClr val="4D4D4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plan de-risks the project by focusing on foundational work first, followed by</a:t>
            </a:r>
            <a:endParaRPr lang="en-US" sz="1554" dirty="0"/>
          </a:p>
        </p:txBody>
      </p:sp>
      <p:sp>
        <p:nvSpPr>
          <p:cNvPr id="32" name="Text 28"/>
          <p:cNvSpPr/>
          <p:nvPr/>
        </p:nvSpPr>
        <p:spPr>
          <a:xfrm>
            <a:off x="388753" y="1196163"/>
            <a:ext cx="930349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B3B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</a:t>
            </a:r>
            <a:endParaRPr lang="en-US" sz="1400" dirty="0"/>
          </a:p>
        </p:txBody>
      </p:sp>
      <p:sp>
        <p:nvSpPr>
          <p:cNvPr id="33" name="Text 29"/>
          <p:cNvSpPr/>
          <p:nvPr/>
        </p:nvSpPr>
        <p:spPr>
          <a:xfrm>
            <a:off x="388753" y="279105"/>
            <a:ext cx="7127137" cy="8040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2799" b="1" dirty="0">
                <a:solidFill>
                  <a:srgbClr val="3D3E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2026 Roadmap Delivers Incremental</a:t>
            </a:r>
            <a:endParaRPr lang="en-US" sz="2799" dirty="0"/>
          </a:p>
          <a:p>
            <a:pPr marL="0" indent="0" algn="l">
              <a:buNone/>
            </a:pPr>
            <a:r>
              <a:rPr lang="en-US" sz="2799" b="1" dirty="0">
                <a:solidFill>
                  <a:srgbClr val="3D3E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Each Quarter</a:t>
            </a:r>
            <a:endParaRPr lang="en-US" sz="279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030654" y="3289448"/>
            <a:ext cx="2724593" cy="1631433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041" y="3415709"/>
            <a:ext cx="471820" cy="4651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3337" y="4183247"/>
            <a:ext cx="2329195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6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v1 Scoped Revit Connector is used</a:t>
            </a:r>
            <a:endParaRPr lang="en-US" sz="1060" dirty="0"/>
          </a:p>
          <a:p>
            <a:pPr marL="0" indent="0" algn="ctr">
              <a:buNone/>
            </a:pPr>
            <a:r>
              <a:rPr lang="en-US" sz="106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5+ pilot projects, reducing manual</a:t>
            </a:r>
            <a:endParaRPr lang="en-US" sz="1060" dirty="0"/>
          </a:p>
          <a:p>
            <a:pPr marL="0" indent="0" algn="ctr">
              <a:buNone/>
            </a:pPr>
            <a:r>
              <a:rPr lang="en-US" sz="106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re-entry errors by over 90%.</a:t>
            </a:r>
            <a:endParaRPr lang="en-US" sz="1060" dirty="0"/>
          </a:p>
        </p:txBody>
      </p:sp>
      <p:sp>
        <p:nvSpPr>
          <p:cNvPr id="7" name="Text 2"/>
          <p:cNvSpPr/>
          <p:nvPr/>
        </p:nvSpPr>
        <p:spPr>
          <a:xfrm>
            <a:off x="6592186" y="3960628"/>
            <a:ext cx="1624788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4242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Revit Sync Deployed</a:t>
            </a:r>
            <a:endParaRPr lang="en-US" sz="1274" dirty="0"/>
          </a:p>
        </p:txBody>
      </p:sp>
      <p:sp>
        <p:nvSpPr>
          <p:cNvPr id="8" name="Shape 3"/>
          <p:cNvSpPr/>
          <p:nvPr/>
        </p:nvSpPr>
        <p:spPr>
          <a:xfrm>
            <a:off x="3213026" y="3289448"/>
            <a:ext cx="2721270" cy="1634756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477" y="3415709"/>
            <a:ext cx="508369" cy="4651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359224" y="4183247"/>
            <a:ext cx="2435520" cy="6479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70" b="1" dirty="0">
                <a:solidFill>
                  <a:srgbClr val="5D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documented playbook for adapting the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5D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architecture for another discipline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5D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(e.g., MEP) is finalized for a Q1 2027 pilot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5D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proposal.</a:t>
            </a:r>
            <a:endParaRPr lang="en-US" sz="1070" dirty="0"/>
          </a:p>
        </p:txBody>
      </p:sp>
      <p:sp>
        <p:nvSpPr>
          <p:cNvPr id="11" name="Text 5"/>
          <p:cNvSpPr/>
          <p:nvPr/>
        </p:nvSpPr>
        <p:spPr>
          <a:xfrm>
            <a:off x="3791172" y="3960628"/>
            <a:ext cx="1588238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447" b="1" dirty="0">
                <a:solidFill>
                  <a:srgbClr val="4141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Expansion Blueprint</a:t>
            </a:r>
            <a:endParaRPr lang="en-US" sz="1447" dirty="0"/>
          </a:p>
        </p:txBody>
      </p:sp>
      <p:sp>
        <p:nvSpPr>
          <p:cNvPr id="12" name="Shape 6"/>
          <p:cNvSpPr/>
          <p:nvPr/>
        </p:nvSpPr>
        <p:spPr>
          <a:xfrm>
            <a:off x="388753" y="3289448"/>
            <a:ext cx="2724593" cy="1634756"/>
          </a:xfrm>
          <a:prstGeom prst="rect">
            <a:avLst/>
          </a:prstGeom>
          <a:solidFill>
            <a:srgbClr val="F1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40" y="3435645"/>
            <a:ext cx="478465" cy="425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4471" y="4183247"/>
            <a:ext cx="2153093" cy="4950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62" b="1" dirty="0">
                <a:solidFill>
                  <a:srgbClr val="5E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EOY survey shows &gt;80% of pilot</a:t>
            </a:r>
            <a:endParaRPr lang="en-US" sz="1062" dirty="0"/>
          </a:p>
          <a:p>
            <a:pPr marL="0" indent="0" algn="ctr">
              <a:buNone/>
            </a:pPr>
            <a:r>
              <a:rPr lang="en-US" sz="1062" b="1" dirty="0">
                <a:solidFill>
                  <a:srgbClr val="5E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agree/strongly agree that LDP</a:t>
            </a:r>
            <a:endParaRPr lang="en-US" sz="1062" dirty="0"/>
          </a:p>
          <a:p>
            <a:pPr marL="0" indent="0" algn="ctr">
              <a:buNone/>
            </a:pPr>
            <a:r>
              <a:rPr lang="en-US" sz="1062" b="1" dirty="0">
                <a:solidFill>
                  <a:srgbClr val="5E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their workflow efficiency.</a:t>
            </a:r>
            <a:endParaRPr lang="en-US" sz="1062" dirty="0"/>
          </a:p>
        </p:txBody>
      </p:sp>
      <p:sp>
        <p:nvSpPr>
          <p:cNvPr id="15" name="Text 8"/>
          <p:cNvSpPr/>
          <p:nvPr/>
        </p:nvSpPr>
        <p:spPr>
          <a:xfrm>
            <a:off x="837314" y="3957305"/>
            <a:ext cx="1860698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34" b="1" dirty="0">
                <a:solidFill>
                  <a:srgbClr val="4041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 User Feedback</a:t>
            </a:r>
            <a:endParaRPr lang="en-US" sz="1434" dirty="0"/>
          </a:p>
        </p:txBody>
      </p:sp>
      <p:sp>
        <p:nvSpPr>
          <p:cNvPr id="16" name="Shape 9"/>
          <p:cNvSpPr/>
          <p:nvPr/>
        </p:nvSpPr>
        <p:spPr>
          <a:xfrm>
            <a:off x="6030654" y="1694564"/>
            <a:ext cx="2724593" cy="1495203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041" y="1827471"/>
            <a:ext cx="471820" cy="45852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256596" y="2591686"/>
            <a:ext cx="2289323" cy="4917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83" b="1" dirty="0">
                <a:solidFill>
                  <a:srgbClr val="61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formal report based on data from 5+</a:t>
            </a:r>
            <a:endParaRPr lang="en-US" sz="1083" dirty="0"/>
          </a:p>
          <a:p>
            <a:pPr marL="0" indent="0" algn="ctr">
              <a:buNone/>
            </a:pPr>
            <a:r>
              <a:rPr lang="en-US" sz="1083" b="1" dirty="0">
                <a:solidFill>
                  <a:srgbClr val="61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projects validates the core time-</a:t>
            </a:r>
            <a:endParaRPr lang="en-US" sz="1083" dirty="0"/>
          </a:p>
          <a:p>
            <a:pPr marL="0" indent="0" algn="ctr">
              <a:buNone/>
            </a:pPr>
            <a:r>
              <a:rPr lang="en-US" sz="1083" b="1" dirty="0">
                <a:solidFill>
                  <a:srgbClr val="61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 assumptions of our ROl model.</a:t>
            </a:r>
            <a:endParaRPr lang="en-US" sz="1083" dirty="0"/>
          </a:p>
        </p:txBody>
      </p:sp>
      <p:sp>
        <p:nvSpPr>
          <p:cNvPr id="19" name="Text 11"/>
          <p:cNvSpPr/>
          <p:nvPr/>
        </p:nvSpPr>
        <p:spPr>
          <a:xfrm>
            <a:off x="6861323" y="2365744"/>
            <a:ext cx="1079869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436" b="1" dirty="0">
                <a:solidFill>
                  <a:srgbClr val="37363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ROI</a:t>
            </a:r>
            <a:endParaRPr lang="en-US" sz="1436" dirty="0"/>
          </a:p>
        </p:txBody>
      </p:sp>
      <p:sp>
        <p:nvSpPr>
          <p:cNvPr id="20" name="Shape 12"/>
          <p:cNvSpPr/>
          <p:nvPr/>
        </p:nvSpPr>
        <p:spPr>
          <a:xfrm>
            <a:off x="3213026" y="1697887"/>
            <a:ext cx="2721270" cy="1488558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640" y="1820826"/>
            <a:ext cx="398721" cy="46517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3425677" y="2595009"/>
            <a:ext cx="2315904" cy="4884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070" b="1" dirty="0">
                <a:solidFill>
                  <a:srgbClr val="6464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tool is used on at least 15 projects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464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reduces schedule creation time by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464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40% on pilots.</a:t>
            </a:r>
            <a:endParaRPr lang="en-US" sz="1070" dirty="0"/>
          </a:p>
        </p:txBody>
      </p:sp>
      <p:sp>
        <p:nvSpPr>
          <p:cNvPr id="23" name="Text 14"/>
          <p:cNvSpPr/>
          <p:nvPr/>
        </p:nvSpPr>
        <p:spPr>
          <a:xfrm>
            <a:off x="3495453" y="2359099"/>
            <a:ext cx="2179674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4141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 Efficiency</a:t>
            </a:r>
            <a:endParaRPr lang="en-US" sz="1274" dirty="0"/>
          </a:p>
        </p:txBody>
      </p:sp>
      <p:sp>
        <p:nvSpPr>
          <p:cNvPr id="24" name="Shape 15"/>
          <p:cNvSpPr/>
          <p:nvPr/>
        </p:nvSpPr>
        <p:spPr>
          <a:xfrm>
            <a:off x="392076" y="1694564"/>
            <a:ext cx="2721270" cy="1495203"/>
          </a:xfrm>
          <a:prstGeom prst="rect">
            <a:avLst/>
          </a:prstGeom>
          <a:solidFill>
            <a:srgbClr val="F0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785" y="1820826"/>
            <a:ext cx="465174" cy="465174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64535" y="2595009"/>
            <a:ext cx="2199610" cy="4917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1070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LDP is the standard starting point for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creation on all new lighting</a:t>
            </a:r>
            <a:endParaRPr lang="en-US" sz="1070" dirty="0"/>
          </a:p>
          <a:p>
            <a:pPr marL="0" indent="0" algn="ctr">
              <a:buNone/>
            </a:pPr>
            <a:r>
              <a:rPr lang="en-US" sz="1070" b="1" dirty="0">
                <a:solidFill>
                  <a:srgbClr val="6161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projects by Q4.</a:t>
            </a:r>
            <a:endParaRPr lang="en-US" sz="1070" dirty="0"/>
          </a:p>
        </p:txBody>
      </p:sp>
      <p:sp>
        <p:nvSpPr>
          <p:cNvPr id="27" name="Text 17"/>
          <p:cNvSpPr/>
          <p:nvPr/>
        </p:nvSpPr>
        <p:spPr>
          <a:xfrm>
            <a:off x="1039997" y="2369067"/>
            <a:ext cx="1442041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61" b="1" dirty="0">
                <a:solidFill>
                  <a:srgbClr val="3C3C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Adoption</a:t>
            </a:r>
            <a:endParaRPr lang="en-US" sz="1261" dirty="0"/>
          </a:p>
        </p:txBody>
      </p:sp>
      <p:sp>
        <p:nvSpPr>
          <p:cNvPr id="28" name="Text 18"/>
          <p:cNvSpPr/>
          <p:nvPr/>
        </p:nvSpPr>
        <p:spPr>
          <a:xfrm>
            <a:off x="398721" y="1116419"/>
            <a:ext cx="7765090" cy="4053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5757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Success is defined by six measurable outcomes spanning platform adoption, tool efficiency, user</a:t>
            </a:r>
            <a:endParaRPr lang="en-US" sz="1175" dirty="0"/>
          </a:p>
          <a:p>
            <a:pPr marL="0" indent="0" algn="l">
              <a:buNone/>
            </a:pPr>
            <a:r>
              <a:rPr lang="en-US" sz="1175" b="1" dirty="0">
                <a:solidFill>
                  <a:srgbClr val="5757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satisfaction, and strategic readiness.</a:t>
            </a:r>
            <a:endParaRPr lang="en-US" sz="1175" dirty="0"/>
          </a:p>
        </p:txBody>
      </p:sp>
      <p:sp>
        <p:nvSpPr>
          <p:cNvPr id="29" name="Text 19"/>
          <p:cNvSpPr/>
          <p:nvPr/>
        </p:nvSpPr>
        <p:spPr>
          <a:xfrm>
            <a:off x="395398" y="325622"/>
            <a:ext cx="8087390" cy="7509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438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the End of 2026, We Will Deliver a Platform Proven</a:t>
            </a:r>
            <a:endParaRPr lang="en-US" sz="2438" dirty="0"/>
          </a:p>
          <a:p>
            <a:pPr marL="0" indent="0" algn="l">
              <a:buNone/>
            </a:pPr>
            <a:r>
              <a:rPr lang="en-US" sz="2438" b="1" dirty="0">
                <a:solidFill>
                  <a:srgbClr val="29292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Save Time and Improve Quality</a:t>
            </a:r>
            <a:endParaRPr lang="en-US" sz="2438" dirty="0"/>
          </a:p>
        </p:txBody>
      </p:sp>
      <p:sp>
        <p:nvSpPr>
          <p:cNvPr id="30" name="Text 20"/>
          <p:cNvSpPr/>
          <p:nvPr/>
        </p:nvSpPr>
        <p:spPr>
          <a:xfrm>
            <a:off x="8565855" y="4954108"/>
            <a:ext cx="521660" cy="930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706" b="1" dirty="0">
                <a:solidFill>
                  <a:srgbClr val="5C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622" y="1428750"/>
            <a:ext cx="2634881" cy="32296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23369" y="4196538"/>
            <a:ext cx="1631433" cy="348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548" b="1" dirty="0">
                <a:solidFill>
                  <a:srgbClr val="A331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~$350,000</a:t>
            </a:r>
            <a:endParaRPr lang="en-US" sz="2548" dirty="0"/>
          </a:p>
        </p:txBody>
      </p:sp>
      <p:sp>
        <p:nvSpPr>
          <p:cNvPr id="6" name="Text 1"/>
          <p:cNvSpPr/>
          <p:nvPr/>
        </p:nvSpPr>
        <p:spPr>
          <a:xfrm>
            <a:off x="6216724" y="3953983"/>
            <a:ext cx="1013416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54" b="1" dirty="0">
                <a:solidFill>
                  <a:srgbClr val="4242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Est. 2026 Cost:</a:t>
            </a:r>
            <a:endParaRPr lang="en-US" sz="1054" dirty="0"/>
          </a:p>
        </p:txBody>
      </p:sp>
      <p:sp>
        <p:nvSpPr>
          <p:cNvPr id="7" name="Text 2"/>
          <p:cNvSpPr/>
          <p:nvPr/>
        </p:nvSpPr>
        <p:spPr>
          <a:xfrm>
            <a:off x="6210078" y="3322674"/>
            <a:ext cx="2315904" cy="3654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46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full ROl. Higher upfront cost and</a:t>
            </a:r>
            <a:endParaRPr lang="en-US" sz="1146" dirty="0"/>
          </a:p>
          <a:p>
            <a:pPr marL="0" indent="0" algn="l">
              <a:buNone/>
            </a:pPr>
            <a:r>
              <a:rPr lang="en-US" sz="1146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management effort.</a:t>
            </a:r>
            <a:endParaRPr lang="en-US" sz="1146" dirty="0"/>
          </a:p>
        </p:txBody>
      </p:sp>
      <p:sp>
        <p:nvSpPr>
          <p:cNvPr id="8" name="Text 3"/>
          <p:cNvSpPr/>
          <p:nvPr/>
        </p:nvSpPr>
        <p:spPr>
          <a:xfrm>
            <a:off x="6931099" y="3126637"/>
            <a:ext cx="1455331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5B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Fastest path to impact</a:t>
            </a:r>
            <a:endParaRPr lang="en-US" sz="1175" dirty="0"/>
          </a:p>
        </p:txBody>
      </p:sp>
      <p:sp>
        <p:nvSpPr>
          <p:cNvPr id="9" name="Text 4"/>
          <p:cNvSpPr/>
          <p:nvPr/>
        </p:nvSpPr>
        <p:spPr>
          <a:xfrm>
            <a:off x="6210078" y="3126637"/>
            <a:ext cx="68779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7" b="1" dirty="0">
                <a:solidFill>
                  <a:srgbClr val="3F3F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Tradeoffs:</a:t>
            </a:r>
            <a:endParaRPr lang="en-US" sz="1067" dirty="0"/>
          </a:p>
        </p:txBody>
      </p:sp>
      <p:sp>
        <p:nvSpPr>
          <p:cNvPr id="10" name="Text 5"/>
          <p:cNvSpPr/>
          <p:nvPr/>
        </p:nvSpPr>
        <p:spPr>
          <a:xfrm>
            <a:off x="6213401" y="2854177"/>
            <a:ext cx="216638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74" b="1" dirty="0">
                <a:solidFill>
                  <a:srgbClr val="55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lighting designers.</a:t>
            </a:r>
            <a:endParaRPr lang="en-US" sz="1274" dirty="0"/>
          </a:p>
        </p:txBody>
      </p:sp>
      <p:sp>
        <p:nvSpPr>
          <p:cNvPr id="11" name="Text 6"/>
          <p:cNvSpPr/>
          <p:nvPr/>
        </p:nvSpPr>
        <p:spPr>
          <a:xfrm>
            <a:off x="7133782" y="2658140"/>
            <a:ext cx="125929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5B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Firm-wide rollout to</a:t>
            </a:r>
            <a:endParaRPr lang="en-US" sz="1169" dirty="0"/>
          </a:p>
        </p:txBody>
      </p:sp>
      <p:sp>
        <p:nvSpPr>
          <p:cNvPr id="12" name="Text 7"/>
          <p:cNvSpPr/>
          <p:nvPr/>
        </p:nvSpPr>
        <p:spPr>
          <a:xfrm>
            <a:off x="6213401" y="2658140"/>
            <a:ext cx="887154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3F40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Rollout:</a:t>
            </a:r>
            <a:endParaRPr lang="en-US" sz="1060" dirty="0"/>
          </a:p>
        </p:txBody>
      </p:sp>
      <p:sp>
        <p:nvSpPr>
          <p:cNvPr id="13" name="Text 8"/>
          <p:cNvSpPr/>
          <p:nvPr/>
        </p:nvSpPr>
        <p:spPr>
          <a:xfrm>
            <a:off x="6213401" y="2202933"/>
            <a:ext cx="2236160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9" b="1" dirty="0">
                <a:solidFill>
                  <a:srgbClr val="555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(multiple tools). Bi-directional Revit</a:t>
            </a:r>
            <a:endParaRPr lang="en-US" sz="1159" dirty="0"/>
          </a:p>
          <a:p>
            <a:pPr marL="0" indent="0" algn="l">
              <a:buNone/>
            </a:pPr>
            <a:r>
              <a:rPr lang="en-US" sz="1159" b="1" dirty="0">
                <a:solidFill>
                  <a:srgbClr val="5556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 in production.</a:t>
            </a:r>
            <a:endParaRPr lang="en-US" sz="1159" dirty="0"/>
          </a:p>
        </p:txBody>
      </p:sp>
      <p:sp>
        <p:nvSpPr>
          <p:cNvPr id="14" name="Text 9"/>
          <p:cNvSpPr/>
          <p:nvPr/>
        </p:nvSpPr>
        <p:spPr>
          <a:xfrm>
            <a:off x="7316529" y="2003573"/>
            <a:ext cx="1099805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7" b="1" dirty="0">
                <a:solidFill>
                  <a:srgbClr val="5858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Phase 1 MVP</a:t>
            </a:r>
            <a:endParaRPr lang="en-US" sz="1167" dirty="0"/>
          </a:p>
        </p:txBody>
      </p:sp>
      <p:sp>
        <p:nvSpPr>
          <p:cNvPr id="15" name="Text 10"/>
          <p:cNvSpPr/>
          <p:nvPr/>
        </p:nvSpPr>
        <p:spPr>
          <a:xfrm>
            <a:off x="6210078" y="2006895"/>
            <a:ext cx="1069901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4242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Gets Built:</a:t>
            </a:r>
            <a:endParaRPr lang="en-US" sz="1060" dirty="0"/>
          </a:p>
        </p:txBody>
      </p:sp>
      <p:sp>
        <p:nvSpPr>
          <p:cNvPr id="16" name="Text 11"/>
          <p:cNvSpPr/>
          <p:nvPr/>
        </p:nvSpPr>
        <p:spPr>
          <a:xfrm>
            <a:off x="7147073" y="1614820"/>
            <a:ext cx="1143000" cy="255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12" b="1" dirty="0">
                <a:solidFill>
                  <a:srgbClr val="3B3B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/Aggressive</a:t>
            </a:r>
            <a:endParaRPr lang="en-US" sz="1512" dirty="0"/>
          </a:p>
        </p:txBody>
      </p:sp>
      <p:sp>
        <p:nvSpPr>
          <p:cNvPr id="17" name="Text 12"/>
          <p:cNvSpPr/>
          <p:nvPr/>
        </p:nvSpPr>
        <p:spPr>
          <a:xfrm>
            <a:off x="6216724" y="1618142"/>
            <a:ext cx="890477" cy="2425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23" b="1" dirty="0">
                <a:solidFill>
                  <a:srgbClr val="3535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</a:t>
            </a:r>
            <a:endParaRPr lang="en-US" sz="142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253" y="1415459"/>
            <a:ext cx="2661462" cy="325622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429000" y="4199860"/>
            <a:ext cx="1628110" cy="3455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577" b="1" dirty="0">
                <a:solidFill>
                  <a:srgbClr val="9D2A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~$175,000</a:t>
            </a:r>
            <a:endParaRPr lang="en-US" sz="2577" dirty="0"/>
          </a:p>
        </p:txBody>
      </p:sp>
      <p:sp>
        <p:nvSpPr>
          <p:cNvPr id="20" name="Text 14"/>
          <p:cNvSpPr/>
          <p:nvPr/>
        </p:nvSpPr>
        <p:spPr>
          <a:xfrm>
            <a:off x="3422355" y="3953983"/>
            <a:ext cx="1020061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2" b="1" dirty="0">
                <a:solidFill>
                  <a:srgbClr val="3A3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Est. 2026 Cost:</a:t>
            </a:r>
            <a:endParaRPr lang="en-US" sz="1062" dirty="0"/>
          </a:p>
        </p:txBody>
      </p:sp>
      <p:sp>
        <p:nvSpPr>
          <p:cNvPr id="21" name="Text 15"/>
          <p:cNvSpPr/>
          <p:nvPr/>
        </p:nvSpPr>
        <p:spPr>
          <a:xfrm>
            <a:off x="3419032" y="3502099"/>
            <a:ext cx="2153093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49" b="1" dirty="0">
                <a:solidFill>
                  <a:srgbClr val="4950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Proves value and ROl within 2027.</a:t>
            </a:r>
            <a:endParaRPr lang="en-US" sz="1149" dirty="0"/>
          </a:p>
          <a:p>
            <a:pPr marL="0" indent="0" algn="l">
              <a:buNone/>
            </a:pPr>
            <a:r>
              <a:rPr lang="en-US" sz="1149" b="1" dirty="0">
                <a:solidFill>
                  <a:srgbClr val="4950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foundation for expansion.</a:t>
            </a:r>
            <a:endParaRPr lang="en-US" sz="1149" dirty="0"/>
          </a:p>
        </p:txBody>
      </p:sp>
      <p:sp>
        <p:nvSpPr>
          <p:cNvPr id="22" name="Text 16"/>
          <p:cNvSpPr/>
          <p:nvPr/>
        </p:nvSpPr>
        <p:spPr>
          <a:xfrm>
            <a:off x="4136730" y="3302738"/>
            <a:ext cx="1412137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93" b="1" dirty="0">
                <a:solidFill>
                  <a:srgbClr val="5058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investment.</a:t>
            </a:r>
            <a:endParaRPr lang="en-US" sz="1193" dirty="0"/>
          </a:p>
        </p:txBody>
      </p:sp>
      <p:sp>
        <p:nvSpPr>
          <p:cNvPr id="23" name="Text 17"/>
          <p:cNvSpPr/>
          <p:nvPr/>
        </p:nvSpPr>
        <p:spPr>
          <a:xfrm>
            <a:off x="3419032" y="3306061"/>
            <a:ext cx="687794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69" b="1" dirty="0">
                <a:solidFill>
                  <a:srgbClr val="4046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Tradeoffs:</a:t>
            </a:r>
            <a:endParaRPr lang="en-US" sz="1269" dirty="0"/>
          </a:p>
        </p:txBody>
      </p:sp>
      <p:sp>
        <p:nvSpPr>
          <p:cNvPr id="24" name="Text 18"/>
          <p:cNvSpPr/>
          <p:nvPr/>
        </p:nvSpPr>
        <p:spPr>
          <a:xfrm>
            <a:off x="3415709" y="2854177"/>
            <a:ext cx="2169706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9" b="1" dirty="0">
                <a:solidFill>
                  <a:srgbClr val="4951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locations on 5-10 projects. Formal</a:t>
            </a:r>
            <a:endParaRPr lang="en-US" sz="1159" dirty="0"/>
          </a:p>
          <a:p>
            <a:pPr marL="0" indent="0" algn="l">
              <a:buNone/>
            </a:pPr>
            <a:r>
              <a:rPr lang="en-US" sz="1159" b="1" dirty="0">
                <a:solidFill>
                  <a:srgbClr val="4951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launched.</a:t>
            </a:r>
            <a:endParaRPr lang="en-US" sz="1159" dirty="0"/>
          </a:p>
        </p:txBody>
      </p:sp>
      <p:sp>
        <p:nvSpPr>
          <p:cNvPr id="25" name="Text 19"/>
          <p:cNvSpPr/>
          <p:nvPr/>
        </p:nvSpPr>
        <p:spPr>
          <a:xfrm>
            <a:off x="4336090" y="2658140"/>
            <a:ext cx="880509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201" b="1" dirty="0">
                <a:solidFill>
                  <a:srgbClr val="4B52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1-2 key office</a:t>
            </a:r>
            <a:endParaRPr lang="en-US" sz="1201" dirty="0"/>
          </a:p>
        </p:txBody>
      </p:sp>
      <p:sp>
        <p:nvSpPr>
          <p:cNvPr id="26" name="Text 20"/>
          <p:cNvSpPr/>
          <p:nvPr/>
        </p:nvSpPr>
        <p:spPr>
          <a:xfrm>
            <a:off x="3419032" y="2654817"/>
            <a:ext cx="887154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3439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Rollout:</a:t>
            </a:r>
            <a:endParaRPr lang="en-US" sz="1060" dirty="0"/>
          </a:p>
        </p:txBody>
      </p:sp>
      <p:sp>
        <p:nvSpPr>
          <p:cNvPr id="27" name="Text 21"/>
          <p:cNvSpPr/>
          <p:nvPr/>
        </p:nvSpPr>
        <p:spPr>
          <a:xfrm>
            <a:off x="3422355" y="2199610"/>
            <a:ext cx="2229515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38" b="1" dirty="0">
                <a:solidFill>
                  <a:srgbClr val="3D45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 &amp; QA/QC v1.</a:t>
            </a:r>
            <a:endParaRPr lang="en-US" sz="1138" dirty="0"/>
          </a:p>
          <a:p>
            <a:pPr marL="0" indent="0" algn="l">
              <a:buNone/>
            </a:pPr>
            <a:r>
              <a:rPr lang="en-US" sz="1138" b="1" dirty="0">
                <a:solidFill>
                  <a:srgbClr val="3D45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Scoped Revit Connector for pilots.</a:t>
            </a:r>
            <a:endParaRPr lang="en-US" sz="1138" dirty="0"/>
          </a:p>
        </p:txBody>
      </p:sp>
      <p:sp>
        <p:nvSpPr>
          <p:cNvPr id="28" name="Text 22"/>
          <p:cNvSpPr/>
          <p:nvPr/>
        </p:nvSpPr>
        <p:spPr>
          <a:xfrm>
            <a:off x="4522160" y="2003573"/>
            <a:ext cx="1156291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9" b="1" dirty="0">
                <a:solidFill>
                  <a:srgbClr val="4A52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platform +</a:t>
            </a:r>
            <a:endParaRPr lang="en-US" sz="1159" dirty="0"/>
          </a:p>
        </p:txBody>
      </p:sp>
      <p:sp>
        <p:nvSpPr>
          <p:cNvPr id="29" name="Text 23"/>
          <p:cNvSpPr/>
          <p:nvPr/>
        </p:nvSpPr>
        <p:spPr>
          <a:xfrm>
            <a:off x="3419032" y="2006895"/>
            <a:ext cx="1069901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0" b="1" dirty="0">
                <a:solidFill>
                  <a:srgbClr val="393E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Gets Built:</a:t>
            </a:r>
            <a:endParaRPr lang="en-US" sz="1060" dirty="0"/>
          </a:p>
        </p:txBody>
      </p:sp>
      <p:sp>
        <p:nvSpPr>
          <p:cNvPr id="30" name="Text 24"/>
          <p:cNvSpPr/>
          <p:nvPr/>
        </p:nvSpPr>
        <p:spPr>
          <a:xfrm>
            <a:off x="3425677" y="1604852"/>
            <a:ext cx="2272709" cy="2458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91" b="1" dirty="0">
                <a:solidFill>
                  <a:srgbClr val="3136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Baseline/Recommended</a:t>
            </a:r>
            <a:endParaRPr lang="en-US" sz="1491" dirty="0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29" y="1428750"/>
            <a:ext cx="2638203" cy="3226317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637953" y="4196538"/>
            <a:ext cx="1442041" cy="348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548" b="1" dirty="0">
                <a:solidFill>
                  <a:srgbClr val="9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~$90,000</a:t>
            </a:r>
            <a:endParaRPr lang="en-US" sz="2548" dirty="0"/>
          </a:p>
        </p:txBody>
      </p:sp>
      <p:sp>
        <p:nvSpPr>
          <p:cNvPr id="33" name="Text 26"/>
          <p:cNvSpPr/>
          <p:nvPr/>
        </p:nvSpPr>
        <p:spPr>
          <a:xfrm>
            <a:off x="631308" y="3953983"/>
            <a:ext cx="1016738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52" b="1" dirty="0">
                <a:solidFill>
                  <a:srgbClr val="42423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Est. 2026 Cost:</a:t>
            </a:r>
            <a:endParaRPr lang="en-US" sz="1052" dirty="0"/>
          </a:p>
        </p:txBody>
      </p:sp>
      <p:sp>
        <p:nvSpPr>
          <p:cNvPr id="34" name="Text 27"/>
          <p:cNvSpPr/>
          <p:nvPr/>
        </p:nvSpPr>
        <p:spPr>
          <a:xfrm>
            <a:off x="627985" y="3292770"/>
            <a:ext cx="1976991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49" b="1" dirty="0">
                <a:solidFill>
                  <a:srgbClr val="54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and ROl. High risk of</a:t>
            </a:r>
            <a:endParaRPr lang="en-US" sz="1149" dirty="0"/>
          </a:p>
          <a:p>
            <a:pPr marL="0" indent="0" algn="l">
              <a:buNone/>
            </a:pPr>
            <a:r>
              <a:rPr lang="en-US" sz="1149" b="1" dirty="0">
                <a:solidFill>
                  <a:srgbClr val="54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losing momentum.</a:t>
            </a:r>
            <a:endParaRPr lang="en-US" sz="1149" dirty="0"/>
          </a:p>
        </p:txBody>
      </p:sp>
      <p:sp>
        <p:nvSpPr>
          <p:cNvPr id="35" name="Text 28"/>
          <p:cNvSpPr/>
          <p:nvPr/>
        </p:nvSpPr>
        <p:spPr>
          <a:xfrm>
            <a:off x="1345683" y="3093410"/>
            <a:ext cx="1461977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75" b="1" dirty="0">
                <a:solidFill>
                  <a:srgbClr val="60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cost, but slower</a:t>
            </a:r>
            <a:endParaRPr lang="en-US" sz="1175" dirty="0"/>
          </a:p>
        </p:txBody>
      </p:sp>
      <p:sp>
        <p:nvSpPr>
          <p:cNvPr id="36" name="Text 29"/>
          <p:cNvSpPr/>
          <p:nvPr/>
        </p:nvSpPr>
        <p:spPr>
          <a:xfrm>
            <a:off x="624663" y="3093410"/>
            <a:ext cx="684471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62" b="1" dirty="0">
                <a:solidFill>
                  <a:srgbClr val="4141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Tradeoffs:</a:t>
            </a:r>
            <a:endParaRPr lang="en-US" sz="1062" dirty="0"/>
          </a:p>
        </p:txBody>
      </p:sp>
      <p:sp>
        <p:nvSpPr>
          <p:cNvPr id="37" name="Text 30"/>
          <p:cNvSpPr/>
          <p:nvPr/>
        </p:nvSpPr>
        <p:spPr>
          <a:xfrm>
            <a:off x="624663" y="2844209"/>
            <a:ext cx="1408814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F5F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on 2-3 projects.</a:t>
            </a:r>
            <a:endParaRPr lang="en-US" sz="1185" dirty="0"/>
          </a:p>
        </p:txBody>
      </p:sp>
      <p:sp>
        <p:nvSpPr>
          <p:cNvPr id="38" name="Text 31"/>
          <p:cNvSpPr/>
          <p:nvPr/>
        </p:nvSpPr>
        <p:spPr>
          <a:xfrm>
            <a:off x="1545044" y="2641526"/>
            <a:ext cx="1066578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54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champion</a:t>
            </a:r>
            <a:endParaRPr lang="en-US" sz="1154" dirty="0"/>
          </a:p>
        </p:txBody>
      </p:sp>
      <p:sp>
        <p:nvSpPr>
          <p:cNvPr id="39" name="Text 32"/>
          <p:cNvSpPr/>
          <p:nvPr/>
        </p:nvSpPr>
        <p:spPr>
          <a:xfrm>
            <a:off x="627985" y="2641526"/>
            <a:ext cx="893799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70" b="1" dirty="0">
                <a:solidFill>
                  <a:srgbClr val="4141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Rollout:</a:t>
            </a:r>
            <a:endParaRPr lang="en-US" sz="1070" dirty="0"/>
          </a:p>
        </p:txBody>
      </p:sp>
      <p:sp>
        <p:nvSpPr>
          <p:cNvPr id="40" name="Text 33"/>
          <p:cNvSpPr/>
          <p:nvPr/>
        </p:nvSpPr>
        <p:spPr>
          <a:xfrm>
            <a:off x="1727791" y="2010218"/>
            <a:ext cx="863895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5C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portal +</a:t>
            </a:r>
            <a:endParaRPr lang="en-US" sz="1180" dirty="0"/>
          </a:p>
        </p:txBody>
      </p:sp>
      <p:sp>
        <p:nvSpPr>
          <p:cNvPr id="41" name="Text 34"/>
          <p:cNvSpPr/>
          <p:nvPr/>
        </p:nvSpPr>
        <p:spPr>
          <a:xfrm>
            <a:off x="627985" y="2196288"/>
            <a:ext cx="2136480" cy="3688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43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Builder MVP. Revit sync</a:t>
            </a:r>
            <a:endParaRPr lang="en-US" sz="1143" dirty="0"/>
          </a:p>
          <a:p>
            <a:pPr marL="0" indent="0" algn="l">
              <a:buNone/>
            </a:pPr>
            <a:r>
              <a:rPr lang="en-US" sz="1143" b="1" dirty="0">
                <a:solidFill>
                  <a:srgbClr val="5353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PoC only.</a:t>
            </a:r>
            <a:endParaRPr lang="en-US" sz="1143" dirty="0"/>
          </a:p>
        </p:txBody>
      </p:sp>
      <p:sp>
        <p:nvSpPr>
          <p:cNvPr id="42" name="Text 35"/>
          <p:cNvSpPr/>
          <p:nvPr/>
        </p:nvSpPr>
        <p:spPr>
          <a:xfrm>
            <a:off x="624663" y="2006895"/>
            <a:ext cx="1079869" cy="18607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70" b="1" dirty="0">
                <a:solidFill>
                  <a:srgbClr val="404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Gets Built:</a:t>
            </a:r>
            <a:endParaRPr lang="en-US" sz="1070" dirty="0"/>
          </a:p>
        </p:txBody>
      </p:sp>
      <p:sp>
        <p:nvSpPr>
          <p:cNvPr id="43" name="Text 36"/>
          <p:cNvSpPr/>
          <p:nvPr/>
        </p:nvSpPr>
        <p:spPr>
          <a:xfrm>
            <a:off x="634631" y="1611497"/>
            <a:ext cx="1272584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554" b="1" dirty="0">
                <a:solidFill>
                  <a:srgbClr val="30312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Minimal/Pilot</a:t>
            </a:r>
            <a:endParaRPr lang="en-US" sz="1554" dirty="0"/>
          </a:p>
        </p:txBody>
      </p:sp>
      <p:sp>
        <p:nvSpPr>
          <p:cNvPr id="44" name="Text 37"/>
          <p:cNvSpPr/>
          <p:nvPr/>
        </p:nvSpPr>
        <p:spPr>
          <a:xfrm>
            <a:off x="465174" y="451884"/>
            <a:ext cx="8084067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2213" b="1" dirty="0">
                <a:solidFill>
                  <a:srgbClr val="2F3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Tailor Our 2026 Investment to Match Our Ambition</a:t>
            </a:r>
            <a:endParaRPr lang="en-US" sz="2213" dirty="0"/>
          </a:p>
        </p:txBody>
      </p:sp>
      <p:sp>
        <p:nvSpPr>
          <p:cNvPr id="45" name="Text 38"/>
          <p:cNvSpPr/>
          <p:nvPr/>
        </p:nvSpPr>
        <p:spPr>
          <a:xfrm>
            <a:off x="8565855" y="4950785"/>
            <a:ext cx="518337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693" b="1" dirty="0">
                <a:solidFill>
                  <a:srgbClr val="5D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46" name="Text 39"/>
          <p:cNvSpPr/>
          <p:nvPr/>
        </p:nvSpPr>
        <p:spPr>
          <a:xfrm>
            <a:off x="468497" y="870541"/>
            <a:ext cx="7851480" cy="3854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206" b="1" dirty="0">
                <a:solidFill>
                  <a:srgbClr val="5A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The choice between scenarios is a direct trade-off between upfront investment and the speed at which we</a:t>
            </a:r>
            <a:endParaRPr lang="en-US" sz="1206" dirty="0"/>
          </a:p>
          <a:p>
            <a:pPr marL="0" indent="0" algn="l">
              <a:buNone/>
            </a:pPr>
            <a:r>
              <a:rPr lang="en-US" sz="1206" b="1" dirty="0">
                <a:solidFill>
                  <a:srgbClr val="5A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the platform and realize its ROl.</a:t>
            </a:r>
            <a:endParaRPr lang="en-US" sz="120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F1E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704" b="1" dirty="0">
                <a:solidFill>
                  <a:srgbClr val="5E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337" y="4601904"/>
            <a:ext cx="5967523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6B6B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*Annual value based on conservative estimates of time saved. Payback period begins after full rollout and adoption.</a:t>
            </a:r>
            <a:endParaRPr lang="en-US" sz="9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831" y="2541846"/>
            <a:ext cx="259169" cy="19936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15265"/>
            <a:ext cx="259169" cy="631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28541" y="4312831"/>
            <a:ext cx="501724" cy="1362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95" b="1" dirty="0">
                <a:solidFill>
                  <a:srgbClr val="65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</a:t>
            </a:r>
            <a:endParaRPr lang="en-US" sz="895" dirty="0"/>
          </a:p>
        </p:txBody>
      </p:sp>
      <p:sp>
        <p:nvSpPr>
          <p:cNvPr id="10" name="Text 4"/>
          <p:cNvSpPr/>
          <p:nvPr/>
        </p:nvSpPr>
        <p:spPr>
          <a:xfrm>
            <a:off x="6788224" y="4312831"/>
            <a:ext cx="428625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92500"/>
          </a:bodyPr>
          <a:lstStyle/>
          <a:p>
            <a:pPr marL="0" indent="0" algn="l">
              <a:buNone/>
            </a:pPr>
            <a:r>
              <a:rPr lang="en-US" sz="913" b="1" dirty="0">
                <a:solidFill>
                  <a:srgbClr val="6667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</a:t>
            </a:r>
            <a:endParaRPr lang="en-US" sz="913" dirty="0"/>
          </a:p>
        </p:txBody>
      </p:sp>
      <p:sp>
        <p:nvSpPr>
          <p:cNvPr id="11" name="Text 5"/>
          <p:cNvSpPr/>
          <p:nvPr/>
        </p:nvSpPr>
        <p:spPr>
          <a:xfrm>
            <a:off x="5834616" y="4312831"/>
            <a:ext cx="385430" cy="1229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87" b="1" dirty="0">
                <a:solidFill>
                  <a:srgbClr val="6262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</a:t>
            </a:r>
            <a:endParaRPr lang="en-US" sz="887" dirty="0"/>
          </a:p>
        </p:txBody>
      </p:sp>
      <p:sp>
        <p:nvSpPr>
          <p:cNvPr id="12" name="Text 6"/>
          <p:cNvSpPr/>
          <p:nvPr/>
        </p:nvSpPr>
        <p:spPr>
          <a:xfrm>
            <a:off x="5239858" y="4206506"/>
            <a:ext cx="86390" cy="11961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861" b="1" dirty="0">
                <a:solidFill>
                  <a:srgbClr val="5A59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861" dirty="0"/>
          </a:p>
        </p:txBody>
      </p:sp>
      <p:sp>
        <p:nvSpPr>
          <p:cNvPr id="13" name="Text 7"/>
          <p:cNvSpPr/>
          <p:nvPr/>
        </p:nvSpPr>
        <p:spPr>
          <a:xfrm>
            <a:off x="4927526" y="3751299"/>
            <a:ext cx="3987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69" b="1" dirty="0">
                <a:solidFill>
                  <a:srgbClr val="67676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100,000</a:t>
            </a:r>
            <a:endParaRPr lang="en-US" sz="769" dirty="0"/>
          </a:p>
        </p:txBody>
      </p:sp>
      <p:sp>
        <p:nvSpPr>
          <p:cNvPr id="14" name="Text 8"/>
          <p:cNvSpPr/>
          <p:nvPr/>
        </p:nvSpPr>
        <p:spPr>
          <a:xfrm>
            <a:off x="4920881" y="3309384"/>
            <a:ext cx="40536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1" b="1" dirty="0">
                <a:solidFill>
                  <a:srgbClr val="64656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200,000</a:t>
            </a:r>
            <a:endParaRPr lang="en-US" sz="751" dirty="0"/>
          </a:p>
        </p:txBody>
      </p:sp>
      <p:sp>
        <p:nvSpPr>
          <p:cNvPr id="15" name="Text 9"/>
          <p:cNvSpPr/>
          <p:nvPr/>
        </p:nvSpPr>
        <p:spPr>
          <a:xfrm rot="-5400000">
            <a:off x="4721520" y="3129959"/>
            <a:ext cx="132907" cy="53827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6" b="1" dirty="0">
                <a:solidFill>
                  <a:srgbClr val="6262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Dollars($)</a:t>
            </a:r>
            <a:endParaRPr lang="en-US" sz="86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570" y="2465424"/>
            <a:ext cx="3345933" cy="182414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920881" y="2860823"/>
            <a:ext cx="4020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40" b="1" dirty="0">
                <a:solidFill>
                  <a:srgbClr val="686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300,000</a:t>
            </a:r>
            <a:endParaRPr lang="en-US" sz="740" dirty="0"/>
          </a:p>
        </p:txBody>
      </p:sp>
      <p:sp>
        <p:nvSpPr>
          <p:cNvPr id="18" name="Text 11"/>
          <p:cNvSpPr/>
          <p:nvPr/>
        </p:nvSpPr>
        <p:spPr>
          <a:xfrm>
            <a:off x="4917558" y="2412262"/>
            <a:ext cx="408689" cy="149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753" b="1" dirty="0">
                <a:solidFill>
                  <a:srgbClr val="69686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400,000</a:t>
            </a:r>
            <a:endParaRPr lang="en-US" sz="753" dirty="0"/>
          </a:p>
        </p:txBody>
      </p:sp>
      <p:sp>
        <p:nvSpPr>
          <p:cNvPr id="19" name="Text 12"/>
          <p:cNvSpPr/>
          <p:nvPr/>
        </p:nvSpPr>
        <p:spPr>
          <a:xfrm>
            <a:off x="6798192" y="2259419"/>
            <a:ext cx="1056610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63" b="1" dirty="0">
                <a:solidFill>
                  <a:srgbClr val="7272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Value Creation</a:t>
            </a:r>
            <a:endParaRPr lang="en-US" sz="863" dirty="0"/>
          </a:p>
        </p:txBody>
      </p:sp>
      <p:sp>
        <p:nvSpPr>
          <p:cNvPr id="20" name="Shape 13"/>
          <p:cNvSpPr/>
          <p:nvPr/>
        </p:nvSpPr>
        <p:spPr>
          <a:xfrm>
            <a:off x="6651994" y="2286000"/>
            <a:ext cx="93035" cy="96358"/>
          </a:xfrm>
          <a:prstGeom prst="rect">
            <a:avLst/>
          </a:prstGeom>
          <a:solidFill>
            <a:srgbClr val="3E799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758195" y="2259419"/>
            <a:ext cx="794119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6C6C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Investment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5611997" y="2286000"/>
            <a:ext cx="93035" cy="96358"/>
          </a:xfrm>
          <a:prstGeom prst="rect">
            <a:avLst/>
          </a:prstGeom>
          <a:solidFill>
            <a:srgbClr val="B612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4734811" y="1950410"/>
            <a:ext cx="3615070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549" b="1" dirty="0">
                <a:solidFill>
                  <a:srgbClr val="393D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vs. Annual Value Creation</a:t>
            </a:r>
            <a:endParaRPr lang="en-US" sz="1549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741" y="1960378"/>
            <a:ext cx="46517" cy="2472070"/>
          </a:xfrm>
          <a:prstGeom prst="rect">
            <a:avLst/>
          </a:prstGeom>
        </p:spPr>
      </p:pic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29" y="2289323"/>
            <a:ext cx="4030404" cy="213648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545044" y="4076922"/>
            <a:ext cx="711052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72" b="1" dirty="0">
                <a:solidFill>
                  <a:srgbClr val="5E5E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~8 Months</a:t>
            </a:r>
            <a:endParaRPr lang="en-US" sz="1172" dirty="0"/>
          </a:p>
        </p:txBody>
      </p:sp>
      <p:sp>
        <p:nvSpPr>
          <p:cNvPr id="27" name="Text 18"/>
          <p:cNvSpPr/>
          <p:nvPr/>
        </p:nvSpPr>
        <p:spPr>
          <a:xfrm>
            <a:off x="521660" y="3990532"/>
            <a:ext cx="564855" cy="3355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757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5757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Period</a:t>
            </a:r>
            <a:endParaRPr lang="en-US" sz="1190" dirty="0"/>
          </a:p>
        </p:txBody>
      </p:sp>
      <p:sp>
        <p:nvSpPr>
          <p:cNvPr id="28" name="Text 19"/>
          <p:cNvSpPr/>
          <p:nvPr/>
        </p:nvSpPr>
        <p:spPr>
          <a:xfrm>
            <a:off x="1594884" y="3522035"/>
            <a:ext cx="608049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5" b="1" dirty="0">
                <a:solidFill>
                  <a:srgbClr val="5A59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$157,440</a:t>
            </a:r>
            <a:endParaRPr lang="en-US" sz="1185" dirty="0"/>
          </a:p>
        </p:txBody>
      </p:sp>
      <p:sp>
        <p:nvSpPr>
          <p:cNvPr id="29" name="Text 20"/>
          <p:cNvSpPr/>
          <p:nvPr/>
        </p:nvSpPr>
        <p:spPr>
          <a:xfrm>
            <a:off x="515015" y="3435645"/>
            <a:ext cx="857250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Value</a:t>
            </a:r>
            <a:endParaRPr lang="en-US" sz="1180" dirty="0"/>
          </a:p>
          <a:p>
            <a:pPr marL="0" indent="0" algn="l">
              <a:buNone/>
            </a:pPr>
            <a:r>
              <a:rPr lang="en-US" sz="118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Creation*</a:t>
            </a:r>
            <a:endParaRPr lang="en-US" sz="1180" dirty="0"/>
          </a:p>
        </p:txBody>
      </p:sp>
      <p:sp>
        <p:nvSpPr>
          <p:cNvPr id="30" name="Text 21"/>
          <p:cNvSpPr/>
          <p:nvPr/>
        </p:nvSpPr>
        <p:spPr>
          <a:xfrm>
            <a:off x="1677951" y="2973794"/>
            <a:ext cx="451884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96" b="1" dirty="0">
                <a:solidFill>
                  <a:srgbClr val="9D4D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~$95k</a:t>
            </a:r>
            <a:endParaRPr lang="en-US" sz="1096" dirty="0"/>
          </a:p>
        </p:txBody>
      </p:sp>
      <p:sp>
        <p:nvSpPr>
          <p:cNvPr id="31" name="Text 22"/>
          <p:cNvSpPr/>
          <p:nvPr/>
        </p:nvSpPr>
        <p:spPr>
          <a:xfrm>
            <a:off x="521660" y="2887404"/>
            <a:ext cx="730988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90" b="1" dirty="0">
                <a:solidFill>
                  <a:srgbClr val="505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1190" dirty="0"/>
          </a:p>
          <a:p>
            <a:pPr marL="0" indent="0" algn="l">
              <a:buNone/>
            </a:pPr>
            <a:r>
              <a:rPr lang="en-US" sz="1190" b="1" dirty="0">
                <a:solidFill>
                  <a:srgbClr val="50504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</a:t>
            </a:r>
            <a:endParaRPr lang="en-US" sz="119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2105" y="2295968"/>
            <a:ext cx="26581" cy="2133157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3588488" y="4073599"/>
            <a:ext cx="79411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1183" b="1" dirty="0">
                <a:solidFill>
                  <a:srgbClr val="5D5D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~28 Months</a:t>
            </a:r>
            <a:endParaRPr lang="en-US" sz="1183" dirty="0"/>
          </a:p>
        </p:txBody>
      </p:sp>
      <p:sp>
        <p:nvSpPr>
          <p:cNvPr id="34" name="Text 24"/>
          <p:cNvSpPr/>
          <p:nvPr/>
        </p:nvSpPr>
        <p:spPr>
          <a:xfrm>
            <a:off x="2525233" y="4073599"/>
            <a:ext cx="807410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91" b="1" dirty="0">
                <a:solidFill>
                  <a:srgbClr val="393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~13 Months</a:t>
            </a:r>
            <a:endParaRPr lang="en-US" sz="1091" dirty="0"/>
          </a:p>
        </p:txBody>
      </p:sp>
      <p:sp>
        <p:nvSpPr>
          <p:cNvPr id="35" name="Text 25"/>
          <p:cNvSpPr/>
          <p:nvPr/>
        </p:nvSpPr>
        <p:spPr>
          <a:xfrm>
            <a:off x="3681523" y="3518712"/>
            <a:ext cx="608049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56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$157,440</a:t>
            </a:r>
            <a:endParaRPr lang="en-US" sz="1169" dirty="0"/>
          </a:p>
        </p:txBody>
      </p:sp>
      <p:sp>
        <p:nvSpPr>
          <p:cNvPr id="36" name="Text 26"/>
          <p:cNvSpPr/>
          <p:nvPr/>
        </p:nvSpPr>
        <p:spPr>
          <a:xfrm>
            <a:off x="2621590" y="3518712"/>
            <a:ext cx="611372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69" b="1" dirty="0">
                <a:solidFill>
                  <a:srgbClr val="485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$157,440</a:t>
            </a:r>
            <a:endParaRPr lang="en-US" sz="1169" dirty="0"/>
          </a:p>
        </p:txBody>
      </p:sp>
      <p:sp>
        <p:nvSpPr>
          <p:cNvPr id="37" name="Text 27"/>
          <p:cNvSpPr/>
          <p:nvPr/>
        </p:nvSpPr>
        <p:spPr>
          <a:xfrm>
            <a:off x="3714750" y="2973794"/>
            <a:ext cx="541596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091" b="1" dirty="0">
                <a:solidFill>
                  <a:srgbClr val="9A4A5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~$365k</a:t>
            </a:r>
            <a:endParaRPr lang="en-US" sz="1091" dirty="0"/>
          </a:p>
        </p:txBody>
      </p:sp>
      <p:sp>
        <p:nvSpPr>
          <p:cNvPr id="38" name="Text 28"/>
          <p:cNvSpPr/>
          <p:nvPr/>
        </p:nvSpPr>
        <p:spPr>
          <a:xfrm>
            <a:off x="2674753" y="2973794"/>
            <a:ext cx="511692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07" b="1" dirty="0">
                <a:solidFill>
                  <a:srgbClr val="994D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~$175k</a:t>
            </a:r>
            <a:endParaRPr lang="en-US" sz="1107" dirty="0"/>
          </a:p>
        </p:txBody>
      </p:sp>
      <p:sp>
        <p:nvSpPr>
          <p:cNvPr id="39" name="Text 29"/>
          <p:cNvSpPr/>
          <p:nvPr/>
        </p:nvSpPr>
        <p:spPr>
          <a:xfrm>
            <a:off x="3615070" y="2372390"/>
            <a:ext cx="740956" cy="36217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18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Expanded/</a:t>
            </a:r>
            <a:endParaRPr lang="en-US" sz="1180" dirty="0"/>
          </a:p>
          <a:p>
            <a:pPr marL="0" indent="0" algn="l">
              <a:buNone/>
            </a:pPr>
            <a:r>
              <a:rPr lang="en-US" sz="1180" b="1" dirty="0">
                <a:solidFill>
                  <a:srgbClr val="5C5C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Aggressive</a:t>
            </a:r>
            <a:endParaRPr lang="en-US" sz="1180" dirty="0"/>
          </a:p>
        </p:txBody>
      </p:sp>
      <p:sp>
        <p:nvSpPr>
          <p:cNvPr id="40" name="Text 30"/>
          <p:cNvSpPr/>
          <p:nvPr/>
        </p:nvSpPr>
        <p:spPr>
          <a:xfrm>
            <a:off x="2435520" y="2375712"/>
            <a:ext cx="990157" cy="34223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1180" b="1" dirty="0">
                <a:solidFill>
                  <a:srgbClr val="4B54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Baseline/</a:t>
            </a:r>
            <a:endParaRPr lang="en-US" sz="1180" dirty="0"/>
          </a:p>
          <a:p>
            <a:pPr marL="0" indent="0" algn="ctr">
              <a:buNone/>
            </a:pPr>
            <a:r>
              <a:rPr lang="en-US" sz="1180" b="1" dirty="0">
                <a:solidFill>
                  <a:srgbClr val="4B54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</a:t>
            </a:r>
            <a:endParaRPr lang="en-US" sz="1180" dirty="0"/>
          </a:p>
          <a:p>
            <a:pPr marL="0" indent="0" algn="ctr">
              <a:buNone/>
            </a:pPr>
            <a:r>
              <a:rPr lang="en-US" sz="1180" b="1" dirty="0">
                <a:solidFill>
                  <a:srgbClr val="4B54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endParaRPr lang="en-US" sz="1180" dirty="0"/>
          </a:p>
        </p:txBody>
      </p:sp>
      <p:sp>
        <p:nvSpPr>
          <p:cNvPr id="41" name="Text 31"/>
          <p:cNvSpPr/>
          <p:nvPr/>
        </p:nvSpPr>
        <p:spPr>
          <a:xfrm>
            <a:off x="1621465" y="2372390"/>
            <a:ext cx="571500" cy="3389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214" b="1" dirty="0">
                <a:solidFill>
                  <a:srgbClr val="585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Minimal/</a:t>
            </a:r>
            <a:endParaRPr lang="en-US" sz="1214" dirty="0"/>
          </a:p>
          <a:p>
            <a:pPr marL="0" indent="0" algn="ctr">
              <a:buNone/>
            </a:pPr>
            <a:r>
              <a:rPr lang="en-US" sz="1214" b="1" dirty="0">
                <a:solidFill>
                  <a:srgbClr val="5858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</a:t>
            </a:r>
            <a:endParaRPr lang="en-US" sz="1214" dirty="0"/>
          </a:p>
        </p:txBody>
      </p:sp>
      <p:sp>
        <p:nvSpPr>
          <p:cNvPr id="42" name="Text 32"/>
          <p:cNvSpPr/>
          <p:nvPr/>
        </p:nvSpPr>
        <p:spPr>
          <a:xfrm>
            <a:off x="524983" y="1947087"/>
            <a:ext cx="2129834" cy="2492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606" b="1" dirty="0">
                <a:solidFill>
                  <a:srgbClr val="3A3F3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 &amp; Payback Period</a:t>
            </a:r>
            <a:endParaRPr lang="en-US" sz="1606" dirty="0"/>
          </a:p>
        </p:txBody>
      </p:sp>
      <p:sp>
        <p:nvSpPr>
          <p:cNvPr id="43" name="Text 33"/>
          <p:cNvSpPr/>
          <p:nvPr/>
        </p:nvSpPr>
        <p:spPr>
          <a:xfrm>
            <a:off x="515015" y="1156291"/>
            <a:ext cx="8207006" cy="4851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buNone/>
            </a:pPr>
            <a:r>
              <a:rPr lang="en-US" sz="1439" b="1" dirty="0">
                <a:solidFill>
                  <a:srgbClr val="5353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Takeaway: All scenarios deliver a strong ROl, with the Baseline investment paying for itself in ~13</a:t>
            </a:r>
            <a:endParaRPr lang="en-US" sz="1439" dirty="0"/>
          </a:p>
          <a:p>
            <a:pPr marL="0" indent="0" algn="l">
              <a:buNone/>
            </a:pPr>
            <a:r>
              <a:rPr lang="en-US" sz="1439" b="1" dirty="0">
                <a:solidFill>
                  <a:srgbClr val="5353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months while freeing up thousands of hours for higher-value design work.</a:t>
            </a:r>
            <a:endParaRPr lang="en-US" sz="1439" dirty="0"/>
          </a:p>
        </p:txBody>
      </p:sp>
      <p:sp>
        <p:nvSpPr>
          <p:cNvPr id="44" name="Text 34"/>
          <p:cNvSpPr/>
          <p:nvPr/>
        </p:nvSpPr>
        <p:spPr>
          <a:xfrm>
            <a:off x="511692" y="551564"/>
            <a:ext cx="6030654" cy="4651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 lnSpcReduction="10000"/>
          </a:bodyPr>
          <a:lstStyle/>
          <a:p>
            <a:pPr marL="0" indent="0" algn="l">
              <a:buNone/>
            </a:pPr>
            <a:r>
              <a:rPr lang="en-US" sz="3257" b="1" dirty="0">
                <a:solidFill>
                  <a:srgbClr val="242C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Platform That Pays for Itself</a:t>
            </a:r>
            <a:endParaRPr lang="en-US" sz="3257" dirty="0"/>
          </a:p>
        </p:txBody>
      </p:sp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2823" y="0"/>
            <a:ext cx="59808" cy="245878"/>
          </a:xfrm>
          <a:prstGeom prst="rect">
            <a:avLst/>
          </a:prstGeom>
        </p:spPr>
      </p:pic>
      <p:pic>
        <p:nvPicPr>
          <p:cNvPr id="4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0782" y="0"/>
            <a:ext cx="59808" cy="242555"/>
          </a:xfrm>
          <a:prstGeom prst="rect">
            <a:avLst/>
          </a:prstGeom>
        </p:spPr>
      </p:pic>
      <p:sp>
        <p:nvSpPr>
          <p:cNvPr id="47" name="Shape 35"/>
          <p:cNvSpPr/>
          <p:nvPr/>
        </p:nvSpPr>
        <p:spPr>
          <a:xfrm>
            <a:off x="4781328" y="0"/>
            <a:ext cx="966898" cy="13291"/>
          </a:xfrm>
          <a:prstGeom prst="rect">
            <a:avLst/>
          </a:prstGeom>
          <a:solidFill>
            <a:srgbClr val="F1F0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0087" y="0"/>
            <a:ext cx="59808" cy="242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7258</TotalTime>
  <Words>1831</Words>
  <Application>Microsoft Macintosh PowerPoint</Application>
  <PresentationFormat>On-screen Show (16:9)</PresentationFormat>
  <Paragraphs>424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Jeff Thompson</cp:lastModifiedBy>
  <cp:revision>2</cp:revision>
  <dcterms:created xsi:type="dcterms:W3CDTF">2025-12-27T19:25:05Z</dcterms:created>
  <dcterms:modified xsi:type="dcterms:W3CDTF">2026-01-01T20:23:55Z</dcterms:modified>
</cp:coreProperties>
</file>